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76" r:id="rId15"/>
    <p:sldId id="265"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hyperlink" Target="https://github.com/Ahmed-M-Osman/IBM-Capstone-Project/blob/master/Data%20Wrangling.ipynb"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hyperlink" Target="https://github.com/Ahmed-M-Osman/IBM-Capstone-Project/blob/master/EDA%20with%20Data%20Visualization.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Ahmed-M-Osman/IBM-Capstone-Project/blob/master/Interactive%20Visual%20Analytics%20with%20Folium%20lab.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Ahmed-M-Osman/IBM-Capstone-Project/blob/master/EDA%20with%20SQL.ipynb"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Ahmed-M-Osman/IBM-Capstone-Project/blob/master/Interactive%20Visual%20Analytics%20with%20Plotly%20Dash%20lab.ipynb"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Ahmed-M-Osman/IBM-Capstone-Project/blob/master/Machine%20Learning%20Prediction%20lab.ipynb" TargetMode="Externa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jpeg"/><Relationship Id="rId4" Type="http://schemas.openxmlformats.org/officeDocument/2006/relationships/image" Target="../media/image39.png"/><Relationship Id="rId3" Type="http://schemas.openxmlformats.org/officeDocument/2006/relationships/image" Target="../media/image19.png"/><Relationship Id="rId2" Type="http://schemas.openxmlformats.org/officeDocument/2006/relationships/image" Target="../media/image38.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4.jpeg"/><Relationship Id="rId2" Type="http://schemas.openxmlformats.org/officeDocument/2006/relationships/hyperlink" Target="https://github.com/Ahmed-M-Osman/IBM-Capstone-Project/blob/master/Data%20Collection%20with%20API.ipynb"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hyperlink" Target="https://github.com/Ahmed-M-Osman/IBM-Capstone-Project/blob/master/Data%20Collection%20with%20Web%20Scraping.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Ahmed Mohamed</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3-May-2022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5316047" cy="4351338"/>
          </a:xfrm>
          <a:prstGeom prst="rect">
            <a:avLst/>
          </a:prstGeom>
        </p:spPr>
        <p:txBody>
          <a:bodyPr lIns="91440" tIns="45720" rIns="91440" bIns="45720" anchor="t"/>
          <a:lstStyle/>
          <a:p>
            <a:r>
              <a:rPr lang="en-US" sz="2200" dirty="0">
                <a:solidFill>
                  <a:schemeClr val="accent3">
                    <a:lumMod val="25000"/>
                  </a:schemeClr>
                </a:solidFill>
                <a:latin typeface="Abadi"/>
              </a:rPr>
              <a:t>In this step, exploratory data analysis was done on the dataset, and we calculated:</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a:endParaRPr>
          </a:p>
          <a:p>
            <a:pPr lvl="1"/>
            <a:r>
              <a:rPr lang="en-US" sz="1800" dirty="0"/>
              <a:t>number of launches on each site</a:t>
            </a:r>
            <a:endParaRPr lang="en-US" sz="1800">
              <a:solidFill>
                <a:schemeClr val="accent3">
                  <a:lumMod val="25000"/>
                </a:schemeClr>
              </a:solidFill>
              <a:latin typeface="Abadi"/>
            </a:endParaRPr>
          </a:p>
          <a:p>
            <a:pPr lvl="1"/>
            <a:r>
              <a:rPr lang="en-US" sz="1800" dirty="0"/>
              <a:t> number and occurrence of each orbit</a:t>
            </a:r>
            <a:endParaRPr lang="en-US" sz="1800">
              <a:solidFill>
                <a:srgbClr val="292929"/>
              </a:solidFill>
              <a:latin typeface="Abadi"/>
            </a:endParaRPr>
          </a:p>
          <a:p>
            <a:pPr lvl="1"/>
            <a:r>
              <a:rPr lang="en-US" sz="1800" dirty="0"/>
              <a:t>number and occurrence of mission outcome per orbit type</a:t>
            </a:r>
            <a:endParaRPr lang="en-US" sz="1800">
              <a:ea typeface="Calibri" panose="020F0502020204030204"/>
              <a:cs typeface="Calibri" panose="020F0502020204030204"/>
            </a:endParaRPr>
          </a:p>
          <a:p>
            <a:pPr lvl="1"/>
            <a:r>
              <a:rPr lang="en-US" sz="1800" dirty="0"/>
              <a:t>We also created a landing outcome label from Outcome column</a:t>
            </a:r>
            <a:endParaRPr lang="en-US" sz="1800" dirty="0">
              <a:solidFill>
                <a:srgbClr val="000000"/>
              </a:solidFill>
              <a:latin typeface="Calibri" panose="020F0502020204030204"/>
              <a:ea typeface="Calibri" panose="020F0502020204030204"/>
              <a:cs typeface="Calibri" panose="020F0502020204030204"/>
            </a:endParaRPr>
          </a:p>
          <a:p>
            <a:pPr marL="457200" lvl="1" indent="0">
              <a:buNone/>
            </a:pPr>
            <a:endParaRPr lang="en-US" sz="1600" dirty="0">
              <a:ea typeface="+mn-lt"/>
              <a:cs typeface="+mn-lt"/>
            </a:endParaRPr>
          </a:p>
          <a:p>
            <a:r>
              <a:rPr lang="en-US" sz="2000" dirty="0">
                <a:ea typeface="+mn-lt"/>
                <a:cs typeface="+mn-lt"/>
                <a:hlinkClick r:id="rId2"/>
              </a:rPr>
              <a:t>https://github.com/Ahmed-M-Osman/IBM-Capstone-Project/blob/master/Data%20Wrangling.ipynb</a:t>
            </a:r>
            <a:r>
              <a:rPr lang="en-US" sz="2000" dirty="0">
                <a:ea typeface="+mn-lt"/>
                <a:cs typeface="+mn-lt"/>
              </a:rPr>
              <a:t> </a:t>
            </a:r>
            <a:endParaRPr lang="en-US" sz="20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pic>
        <p:nvPicPr>
          <p:cNvPr id="6" name="Picture 6" descr="Graphical user interface, text, email&#10;&#10;Description automatically generated"/>
          <p:cNvPicPr>
            <a:picLocks noChangeAspect="1"/>
          </p:cNvPicPr>
          <p:nvPr/>
        </p:nvPicPr>
        <p:blipFill rotWithShape="1">
          <a:blip r:embed="rId3"/>
          <a:srcRect l="12051" t="51612" r="7949" b="24545"/>
          <a:stretch>
            <a:fillRect/>
          </a:stretch>
        </p:blipFill>
        <p:spPr>
          <a:xfrm>
            <a:off x="6732210" y="1829511"/>
            <a:ext cx="4606355" cy="778360"/>
          </a:xfrm>
          <a:prstGeom prst="rect">
            <a:avLst/>
          </a:prstGeom>
        </p:spPr>
      </p:pic>
      <p:pic>
        <p:nvPicPr>
          <p:cNvPr id="7" name="Picture 8" descr="Text, email&#10;&#10;Description automatically generated"/>
          <p:cNvPicPr>
            <a:picLocks noChangeAspect="1"/>
          </p:cNvPicPr>
          <p:nvPr/>
        </p:nvPicPr>
        <p:blipFill rotWithShape="1">
          <a:blip r:embed="rId4"/>
          <a:srcRect l="11454" t="41091" r="6167" b="7813"/>
          <a:stretch>
            <a:fillRect/>
          </a:stretch>
        </p:blipFill>
        <p:spPr>
          <a:xfrm>
            <a:off x="6732209" y="2773541"/>
            <a:ext cx="4606295" cy="1610928"/>
          </a:xfrm>
          <a:prstGeom prst="rect">
            <a:avLst/>
          </a:prstGeom>
        </p:spPr>
      </p:pic>
      <p:pic>
        <p:nvPicPr>
          <p:cNvPr id="9" name="Picture 9" descr="Graphical user interface, text, email&#10;&#10;Description automatically generated"/>
          <p:cNvPicPr>
            <a:picLocks noChangeAspect="1"/>
          </p:cNvPicPr>
          <p:nvPr/>
        </p:nvPicPr>
        <p:blipFill rotWithShape="1">
          <a:blip r:embed="rId5"/>
          <a:srcRect l="12251" t="44221" r="7977" b="6533"/>
          <a:stretch>
            <a:fillRect/>
          </a:stretch>
        </p:blipFill>
        <p:spPr>
          <a:xfrm>
            <a:off x="6732209" y="4508046"/>
            <a:ext cx="4606358" cy="16061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5925563" cy="4351338"/>
          </a:xfrm>
          <a:prstGeom prst="rect">
            <a:avLst/>
          </a:prstGeom>
        </p:spPr>
        <p:txBody>
          <a:bodyPr lIns="91440" tIns="45720" rIns="91440" bIns="45720" anchor="t"/>
          <a:lstStyle/>
          <a:p>
            <a:pPr>
              <a:lnSpc>
                <a:spcPct val="100000"/>
              </a:lnSpc>
              <a:spcBef>
                <a:spcPts val="1400"/>
              </a:spcBef>
            </a:pPr>
            <a:r>
              <a:rPr lang="en-US" sz="2200" dirty="0">
                <a:ea typeface="+mn-lt"/>
                <a:cs typeface="+mn-lt"/>
              </a:rPr>
              <a:t>EDA was performed on the data by visualizing the relationship between</a:t>
            </a:r>
            <a:endParaRPr lang="en-US" dirty="0">
              <a:solidFill>
                <a:srgbClr val="292929"/>
              </a:solidFill>
              <a:ea typeface="+mn-lt"/>
              <a:cs typeface="+mn-lt"/>
            </a:endParaRPr>
          </a:p>
          <a:p>
            <a:pPr marL="0" indent="0">
              <a:lnSpc>
                <a:spcPct val="100000"/>
              </a:lnSpc>
              <a:spcBef>
                <a:spcPts val="1400"/>
              </a:spcBef>
              <a:buNone/>
            </a:pPr>
            <a:r>
              <a:rPr lang="en-US" sz="2200" dirty="0">
                <a:ea typeface="+mn-lt"/>
                <a:cs typeface="+mn-lt"/>
              </a:rPr>
              <a:t>     </a:t>
            </a:r>
            <a:r>
              <a:rPr lang="en-US" sz="1400" dirty="0">
                <a:ea typeface="+mn-lt"/>
                <a:cs typeface="+mn-lt"/>
              </a:rPr>
              <a:t> </a:t>
            </a:r>
            <a:r>
              <a:rPr lang="en-US" sz="1600" dirty="0">
                <a:ea typeface="+mn-lt"/>
                <a:cs typeface="+mn-lt"/>
              </a:rPr>
              <a:t>- Flight number and launch site       - Payload and launch site </a:t>
            </a:r>
            <a:endParaRPr lang="en-US" sz="1600" dirty="0">
              <a:solidFill>
                <a:srgbClr val="292929"/>
              </a:solidFill>
              <a:ea typeface="+mn-lt"/>
              <a:cs typeface="+mn-lt"/>
            </a:endParaRPr>
          </a:p>
          <a:p>
            <a:pPr marL="0" indent="0">
              <a:lnSpc>
                <a:spcPct val="100000"/>
              </a:lnSpc>
              <a:spcBef>
                <a:spcPts val="1400"/>
              </a:spcBef>
              <a:buNone/>
            </a:pPr>
            <a:r>
              <a:rPr lang="en-US" sz="1600" dirty="0">
                <a:ea typeface="+mn-lt"/>
                <a:cs typeface="+mn-lt"/>
              </a:rPr>
              <a:t>         - Success rate of each orbit type    - Flight number and orbit type</a:t>
            </a:r>
            <a:endParaRPr lang="en-US" sz="1600" dirty="0">
              <a:solidFill>
                <a:srgbClr val="292929"/>
              </a:solidFill>
              <a:ea typeface="+mn-lt"/>
              <a:cs typeface="+mn-lt"/>
            </a:endParaRPr>
          </a:p>
          <a:p>
            <a:pPr>
              <a:lnSpc>
                <a:spcPct val="100000"/>
              </a:lnSpc>
              <a:buNone/>
            </a:pPr>
            <a:r>
              <a:rPr lang="en-US" sz="1600" dirty="0">
                <a:ea typeface="+mn-lt"/>
                <a:cs typeface="+mn-lt"/>
              </a:rPr>
              <a:t>         - Payload and orbit type                  - Launch success yearly trend</a:t>
            </a:r>
            <a:r>
              <a:rPr lang="en-US" sz="1600" dirty="0">
                <a:solidFill>
                  <a:schemeClr val="accent3">
                    <a:lumMod val="25000"/>
                  </a:schemeClr>
                </a:solidFill>
                <a:latin typeface="Abadi"/>
                <a:ea typeface="+mn-lt"/>
                <a:cs typeface="+mn-lt"/>
              </a:rPr>
              <a:t>s</a:t>
            </a:r>
            <a:endParaRPr lang="en-US" sz="1600">
              <a:solidFill>
                <a:schemeClr val="accent3">
                  <a:lumMod val="25000"/>
                </a:schemeClr>
              </a:solidFill>
              <a:cs typeface="Calibri" panose="020F0502020204030204"/>
            </a:endParaRPr>
          </a:p>
          <a:p>
            <a:pPr>
              <a:lnSpc>
                <a:spcPct val="100000"/>
              </a:lnSpc>
              <a:spcBef>
                <a:spcPts val="1400"/>
              </a:spcBef>
            </a:pPr>
            <a:r>
              <a:rPr lang="en-US" sz="2200" dirty="0">
                <a:ea typeface="+mn-lt"/>
                <a:cs typeface="+mn-lt"/>
                <a:hlinkClick r:id="rId2"/>
              </a:rPr>
              <a:t>https://github.com/Ahmed-M-Osman/IBM-Capstone-Project/blob/master/EDA%20with%20Data%20Visualization.ipynb</a:t>
            </a:r>
            <a:r>
              <a:rPr lang="en-US" sz="2200" dirty="0">
                <a:ea typeface="+mn-lt"/>
                <a:cs typeface="+mn-lt"/>
              </a:rPr>
              <a:t> </a:t>
            </a:r>
            <a:endParaRPr lang="en-US" sz="2200" dirty="0">
              <a:ea typeface="+mn-lt"/>
              <a:cs typeface="+mn-lt"/>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pic>
        <p:nvPicPr>
          <p:cNvPr id="2" name="Picture 5" descr="Chart, bar chart&#10;&#10;Description automatically generated"/>
          <p:cNvPicPr>
            <a:picLocks noChangeAspect="1"/>
          </p:cNvPicPr>
          <p:nvPr/>
        </p:nvPicPr>
        <p:blipFill>
          <a:blip r:embed="rId3"/>
          <a:stretch>
            <a:fillRect/>
          </a:stretch>
        </p:blipFill>
        <p:spPr>
          <a:xfrm>
            <a:off x="6841544" y="3918650"/>
            <a:ext cx="3946357" cy="2407845"/>
          </a:xfrm>
          <a:prstGeom prst="rect">
            <a:avLst/>
          </a:prstGeom>
        </p:spPr>
      </p:pic>
      <p:pic>
        <p:nvPicPr>
          <p:cNvPr id="6" name="Picture 6"/>
          <p:cNvPicPr>
            <a:picLocks noChangeAspect="1"/>
          </p:cNvPicPr>
          <p:nvPr/>
        </p:nvPicPr>
        <p:blipFill>
          <a:blip r:embed="rId4"/>
          <a:stretch>
            <a:fillRect/>
          </a:stretch>
        </p:blipFill>
        <p:spPr>
          <a:xfrm>
            <a:off x="6839952" y="1348096"/>
            <a:ext cx="3946358" cy="24072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349537"/>
            <a:ext cx="10791496" cy="5192165"/>
          </a:xfrm>
          <a:prstGeom prst="rect">
            <a:avLst/>
          </a:prstGeom>
        </p:spPr>
        <p:txBody>
          <a:bodyPr lIns="91440" tIns="45720" rIns="91440" bIns="45720" anchor="t">
            <a:normAutofit fontScale="92500" lnSpcReduction="10000"/>
          </a:bodyPr>
          <a:lstStyle/>
          <a:p>
            <a:r>
              <a:rPr lang="en-US" sz="2200" dirty="0">
                <a:ea typeface="+mn-lt"/>
                <a:cs typeface="+mn-lt"/>
              </a:rPr>
              <a:t>All launch sites were marked, and map objects like markers, circles, lines were added to mark the failure or success of launches for each site on Folium map.</a:t>
            </a:r>
            <a:endParaRPr lang="en-US" dirty="0"/>
          </a:p>
          <a:p>
            <a:r>
              <a:rPr lang="en-US" sz="2200" dirty="0">
                <a:ea typeface="+mn-lt"/>
                <a:cs typeface="+mn-lt"/>
              </a:rPr>
              <a:t>Success/Fail launches for each site on the map was marked.</a:t>
            </a:r>
            <a:endParaRPr lang="en-US" sz="2200" dirty="0">
              <a:ea typeface="+mn-lt"/>
              <a:cs typeface="+mn-lt"/>
            </a:endParaRPr>
          </a:p>
          <a:p>
            <a:endParaRPr lang="en-US" sz="2200" dirty="0">
              <a:ea typeface="+mn-lt"/>
              <a:cs typeface="+mn-lt"/>
            </a:endParaRPr>
          </a:p>
          <a:p>
            <a:r>
              <a:rPr lang="en-US" sz="2200" dirty="0">
                <a:ea typeface="+mn-lt"/>
                <a:cs typeface="+mn-lt"/>
              </a:rPr>
              <a:t>Launch outcomes feature 0 for failure, and 1 for success was added.</a:t>
            </a:r>
            <a:endParaRPr lang="en-US" dirty="0"/>
          </a:p>
          <a:p>
            <a:pPr marL="0" indent="0">
              <a:buNone/>
            </a:pPr>
            <a:endParaRPr lang="en-US" sz="2200" dirty="0">
              <a:cs typeface="Calibri" panose="020F0502020204030204"/>
            </a:endParaRPr>
          </a:p>
          <a:p>
            <a:r>
              <a:rPr lang="en-US" sz="2200" dirty="0">
                <a:ea typeface="+mn-lt"/>
                <a:cs typeface="+mn-lt"/>
              </a:rPr>
              <a:t>Distances between a launch site to its proximities were calculated. Below questions were answered for example:</a:t>
            </a:r>
            <a:endParaRPr lang="en-US" dirty="0"/>
          </a:p>
          <a:p>
            <a:pPr>
              <a:buFont typeface="Wingdings" panose="05000000000000000000" pitchFamily="34" charset="0"/>
              <a:buChar char="ü"/>
            </a:pPr>
            <a:r>
              <a:rPr lang="en-US" sz="1800" dirty="0">
                <a:ea typeface="+mn-lt"/>
                <a:cs typeface="+mn-lt"/>
              </a:rPr>
              <a:t>Are launch sites in close proximity to railways?</a:t>
            </a:r>
            <a:endParaRPr lang="en-US" sz="2000">
              <a:ea typeface="+mn-lt"/>
              <a:cs typeface="+mn-lt"/>
            </a:endParaRPr>
          </a:p>
          <a:p>
            <a:pPr>
              <a:buFont typeface="Wingdings" panose="05000000000000000000" pitchFamily="34" charset="0"/>
              <a:buChar char="ü"/>
            </a:pPr>
            <a:r>
              <a:rPr lang="en-US" sz="1800" dirty="0">
                <a:ea typeface="+mn-lt"/>
                <a:cs typeface="+mn-lt"/>
              </a:rPr>
              <a:t>Are launch sites in close proximity to highways?</a:t>
            </a:r>
            <a:endParaRPr lang="en-US" sz="2000">
              <a:cs typeface="Calibri" panose="020F0502020204030204"/>
            </a:endParaRPr>
          </a:p>
          <a:p>
            <a:pPr>
              <a:buFont typeface="Wingdings" panose="05000000000000000000" pitchFamily="34" charset="0"/>
              <a:buChar char="ü"/>
            </a:pPr>
            <a:r>
              <a:rPr lang="en-US" sz="1800" dirty="0">
                <a:ea typeface="+mn-lt"/>
                <a:cs typeface="+mn-lt"/>
              </a:rPr>
              <a:t>Are launch sites in close proximity to coastline?</a:t>
            </a:r>
            <a:endParaRPr lang="en-US" sz="2000">
              <a:cs typeface="Calibri" panose="020F0502020204030204"/>
            </a:endParaRPr>
          </a:p>
          <a:p>
            <a:pPr>
              <a:buFont typeface="Wingdings" panose="05000000000000000000" pitchFamily="34" charset="0"/>
              <a:buChar char="ü"/>
            </a:pPr>
            <a:r>
              <a:rPr lang="en-US" sz="1800" dirty="0">
                <a:ea typeface="+mn-lt"/>
                <a:cs typeface="+mn-lt"/>
              </a:rPr>
              <a:t>Do launch sites keep certain distance away from cities?</a:t>
            </a:r>
            <a:endParaRPr lang="en-US">
              <a:cs typeface="Calibri" panose="020F0502020204030204"/>
            </a:endParaRPr>
          </a:p>
          <a:p>
            <a:pPr>
              <a:buFont typeface="Wingdings" panose="05000000000000000000" pitchFamily="34" charset="0"/>
              <a:buChar char="ü"/>
            </a:pPr>
            <a:endParaRPr lang="en-US" sz="2100" dirty="0">
              <a:cs typeface="Calibri" panose="020F0502020204030204"/>
            </a:endParaRPr>
          </a:p>
          <a:p>
            <a:pPr marL="0" indent="0">
              <a:buNone/>
            </a:pPr>
            <a:r>
              <a:rPr lang="en-US" sz="2100" dirty="0">
                <a:ea typeface="+mn-lt"/>
                <a:cs typeface="+mn-lt"/>
                <a:hlinkClick r:id="rId2"/>
              </a:rPr>
              <a:t>https://github.com/Ahmed-M-Osman/IBM-Capstone-Project/blob/master/Interactive%20Visual%20Analytics%20with%20Folium%20lab.ipynb</a:t>
            </a:r>
            <a:r>
              <a:rPr lang="en-US" sz="2100" dirty="0">
                <a:ea typeface="+mn-lt"/>
                <a:cs typeface="+mn-lt"/>
              </a:rPr>
              <a:t> </a:t>
            </a:r>
            <a:endParaRPr lang="en-US" sz="2100" dirty="0">
              <a:ea typeface="+mn-lt"/>
              <a:cs typeface="+mn-lt"/>
            </a:endParaRPr>
          </a:p>
          <a:p>
            <a:endParaRPr lang="en-US" sz="2200" dirty="0">
              <a:solidFill>
                <a:srgbClr val="000000"/>
              </a:solidFill>
              <a:latin typeface="Calibri" panose="020F0502020204030204"/>
              <a:cs typeface="Calibri" panose="020F0502020204030204"/>
            </a:endParaRPr>
          </a:p>
          <a:p>
            <a:pPr>
              <a:lnSpc>
                <a:spcPct val="100000"/>
              </a:lnSpc>
              <a:spcBef>
                <a:spcPts val="1400"/>
              </a:spcBef>
            </a:pPr>
            <a:endParaRPr lang="en-US" sz="2200" dirty="0">
              <a:solidFill>
                <a:srgbClr val="292929"/>
              </a:solidFill>
              <a:latin typeface="Abadi" panose="020B0604020104020204" pitchFamily="34" charset="0"/>
            </a:endParaRPr>
          </a:p>
          <a:p>
            <a:endParaRPr lang="en-US"/>
          </a:p>
          <a:p>
            <a:endParaRPr lang="en-US">
              <a:cs typeface="Calibri" panose="020F0502020204030204"/>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sz="2200" dirty="0">
                <a:ea typeface="+mn-lt"/>
                <a:cs typeface="+mn-lt"/>
              </a:rPr>
              <a:t>SpaceX dataset was loaded from a PostgreSQL database within the </a:t>
            </a:r>
            <a:r>
              <a:rPr lang="en-US" sz="2200" dirty="0" err="1">
                <a:ea typeface="+mn-lt"/>
                <a:cs typeface="+mn-lt"/>
              </a:rPr>
              <a:t>Jupyter</a:t>
            </a:r>
            <a:r>
              <a:rPr lang="en-US" sz="2200" dirty="0">
                <a:ea typeface="+mn-lt"/>
                <a:cs typeface="+mn-lt"/>
              </a:rPr>
              <a:t> notebook.</a:t>
            </a:r>
            <a:endParaRPr lang="en-US" sz="2200" dirty="0">
              <a:solidFill>
                <a:schemeClr val="accent3">
                  <a:lumMod val="25000"/>
                </a:schemeClr>
              </a:solidFill>
              <a:latin typeface="Abadi" panose="020B0604020104020204" pitchFamily="34" charset="0"/>
            </a:endParaRPr>
          </a:p>
          <a:p>
            <a:r>
              <a:rPr lang="en-US" sz="2200" dirty="0">
                <a:ea typeface="+mn-lt"/>
                <a:cs typeface="+mn-lt"/>
              </a:rPr>
              <a:t>SQL queries were written to find out:</a:t>
            </a:r>
            <a:endParaRPr lang="en-US" dirty="0"/>
          </a:p>
          <a:p>
            <a:pPr marL="0" indent="0">
              <a:buNone/>
            </a:pPr>
            <a:r>
              <a:rPr lang="en-US" sz="1600" dirty="0">
                <a:ea typeface="+mn-lt"/>
                <a:cs typeface="+mn-lt"/>
              </a:rPr>
              <a:t>   -</a:t>
            </a:r>
            <a:r>
              <a:rPr lang="en-US" sz="1400" dirty="0">
                <a:ea typeface="+mn-lt"/>
                <a:cs typeface="+mn-lt"/>
              </a:rPr>
              <a:t> </a:t>
            </a:r>
            <a:r>
              <a:rPr lang="en-US" sz="1400" dirty="0"/>
              <a:t>Names of the unique launch sites in the space mission     - 5 Records where launch sites begin with the string 'CCA'</a:t>
            </a:r>
            <a:endParaRPr lang="en-US" sz="1400" dirty="0">
              <a:cs typeface="Calibri" panose="020F0502020204030204"/>
            </a:endParaRPr>
          </a:p>
          <a:p>
            <a:pPr marL="0" indent="0">
              <a:buNone/>
            </a:pPr>
            <a:r>
              <a:rPr lang="en-US" sz="1400" dirty="0">
                <a:ea typeface="+mn-lt"/>
                <a:cs typeface="+mn-lt"/>
              </a:rPr>
              <a:t>    - </a:t>
            </a:r>
            <a:r>
              <a:rPr lang="en-US" sz="1400" dirty="0"/>
              <a:t>Total payload mass carried by boosters launched by NASA (CRS)    - Average payload mass carried by booster version F9 v1.1</a:t>
            </a:r>
            <a:endParaRPr lang="en-US" sz="1400" dirty="0">
              <a:cs typeface="Calibri" panose="020F0502020204030204"/>
            </a:endParaRPr>
          </a:p>
          <a:p>
            <a:pPr marL="0" indent="0">
              <a:buNone/>
            </a:pPr>
            <a:r>
              <a:rPr lang="en-US" sz="1400" dirty="0">
                <a:cs typeface="Calibri" panose="020F0502020204030204"/>
              </a:rPr>
              <a:t>    - </a:t>
            </a:r>
            <a:r>
              <a:rPr lang="en-US" sz="1400" dirty="0"/>
              <a:t>Date when the first successful landing outcome in ground pad was achieved </a:t>
            </a:r>
            <a:endParaRPr lang="en-US" sz="1400" dirty="0">
              <a:cs typeface="Calibri" panose="020F0502020204030204"/>
            </a:endParaRPr>
          </a:p>
          <a:p>
            <a:pPr marL="0" indent="0">
              <a:buNone/>
            </a:pPr>
            <a:r>
              <a:rPr lang="en-US" sz="1400" dirty="0">
                <a:cs typeface="Calibri" panose="020F0502020204030204"/>
              </a:rPr>
              <a:t>    -</a:t>
            </a:r>
            <a:r>
              <a:rPr lang="en-US" sz="1400" dirty="0"/>
              <a:t> Names of the boosters which have success in drone ship and have payload mass greater than 4000 but less than 6000</a:t>
            </a:r>
            <a:endParaRPr lang="en-US" sz="1400" dirty="0"/>
          </a:p>
          <a:p>
            <a:pPr marL="0" indent="0">
              <a:buNone/>
            </a:pPr>
            <a:r>
              <a:rPr lang="en-US" sz="1400" dirty="0">
                <a:cs typeface="Calibri" panose="020F0502020204030204"/>
              </a:rPr>
              <a:t>    - </a:t>
            </a:r>
            <a:r>
              <a:rPr lang="en-US" sz="1400" dirty="0"/>
              <a:t>Total number of successful and failure mission outcomes    </a:t>
            </a:r>
            <a:endParaRPr lang="en-US" sz="1400" dirty="0"/>
          </a:p>
          <a:p>
            <a:pPr marL="0" indent="0">
              <a:buNone/>
            </a:pPr>
            <a:r>
              <a:rPr lang="en-US" sz="1400" dirty="0"/>
              <a:t>    - Names of the </a:t>
            </a:r>
            <a:r>
              <a:rPr lang="en-US" sz="1400" dirty="0" err="1"/>
              <a:t>booster_versions</a:t>
            </a:r>
            <a:r>
              <a:rPr lang="en-US" sz="1400" dirty="0"/>
              <a:t> which have carried the maximum payload mass. Use a subquery</a:t>
            </a:r>
            <a:endParaRPr lang="en-US"/>
          </a:p>
          <a:p>
            <a:pPr marL="0" indent="0">
              <a:buNone/>
            </a:pPr>
            <a:r>
              <a:rPr lang="en-US" sz="1400" dirty="0">
                <a:cs typeface="Calibri" panose="020F0502020204030204"/>
              </a:rPr>
              <a:t>    - F</a:t>
            </a:r>
            <a:r>
              <a:rPr lang="en-US" sz="1400" dirty="0"/>
              <a:t>ailed </a:t>
            </a:r>
            <a:r>
              <a:rPr lang="en-US" sz="1400" dirty="0" err="1"/>
              <a:t>landing_outcomes</a:t>
            </a:r>
            <a:r>
              <a:rPr lang="en-US" sz="1400" dirty="0"/>
              <a:t> in drone ship, their booster versions, and launch site names for in year 2015</a:t>
            </a:r>
            <a:endParaRPr lang="en-US" sz="1400" dirty="0"/>
          </a:p>
          <a:p>
            <a:pPr marL="0" indent="0">
              <a:buNone/>
            </a:pPr>
            <a:r>
              <a:rPr lang="en-US" sz="1400" dirty="0">
                <a:cs typeface="Calibri" panose="020F0502020204030204"/>
              </a:rPr>
              <a:t>    - </a:t>
            </a:r>
            <a:r>
              <a:rPr lang="en-US" sz="1400" dirty="0"/>
              <a:t>Count of landing outcomes (such as Failure (drone ship) or Success (ground pad)) between the date 2010-06-04 and 2017-03-20,  in descending order</a:t>
            </a:r>
            <a:endParaRPr lang="en-US" sz="1400" dirty="0">
              <a:cs typeface="Calibri" panose="020F0502020204030204"/>
            </a:endParaRPr>
          </a:p>
          <a:p>
            <a:pPr marL="0" indent="0">
              <a:buNone/>
            </a:pPr>
            <a:endParaRPr lang="en-US" sz="1600" dirty="0">
              <a:cs typeface="Calibri" panose="020F0502020204030204"/>
            </a:endParaRPr>
          </a:p>
          <a:p>
            <a:pPr marL="285750" indent="-285750"/>
            <a:r>
              <a:rPr lang="en-US" sz="1600" dirty="0">
                <a:ea typeface="+mn-lt"/>
                <a:cs typeface="+mn-lt"/>
                <a:hlinkClick r:id="rId2"/>
              </a:rPr>
              <a:t>https://github.com/Ahmed-M-Osman/IBM-Capstone-Project/blob/master/EDA%20with%20SQL.ipynb</a:t>
            </a:r>
            <a:r>
              <a:rPr lang="en-US" sz="1600" dirty="0">
                <a:ea typeface="+mn-lt"/>
                <a:cs typeface="+mn-lt"/>
              </a:rPr>
              <a:t> </a:t>
            </a:r>
            <a:endParaRPr lang="en-US" sz="1600" dirty="0">
              <a:ea typeface="+mn-lt"/>
              <a:cs typeface="+mn-lt"/>
            </a:endParaRPr>
          </a:p>
          <a:p>
            <a:endParaRPr lang="en-US">
              <a:ea typeface="+mn-lt"/>
              <a:cs typeface="+mn-lt"/>
            </a:endParaRPr>
          </a:p>
          <a:p>
            <a:endParaRPr lang="en-US">
              <a:solidFill>
                <a:srgbClr val="000000"/>
              </a:solidFill>
              <a:latin typeface="Calibri" panose="020F0502020204030204"/>
              <a:cs typeface="Calibri" panose="020F0502020204030204"/>
            </a:endParaRPr>
          </a:p>
          <a:p>
            <a:endParaRPr lang="en-US">
              <a:solidFill>
                <a:srgbClr val="000000"/>
              </a:solidFill>
              <a:latin typeface="Calibri" panose="020F0502020204030204"/>
              <a:cs typeface="Calibri" panose="020F0502020204030204"/>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ea typeface="+mn-lt"/>
                <a:cs typeface="+mn-lt"/>
              </a:rPr>
              <a:t>An interactive dashboard with </a:t>
            </a:r>
            <a:r>
              <a:rPr lang="en-US" sz="2200" dirty="0" err="1">
                <a:ea typeface="+mn-lt"/>
                <a:cs typeface="+mn-lt"/>
              </a:rPr>
              <a:t>Plotly</a:t>
            </a:r>
            <a:r>
              <a:rPr lang="en-US" sz="2200" dirty="0">
                <a:ea typeface="+mn-lt"/>
                <a:cs typeface="+mn-lt"/>
              </a:rPr>
              <a:t> Dash was build</a:t>
            </a:r>
            <a:endParaRPr lang="en-US" dirty="0"/>
          </a:p>
          <a:p>
            <a:r>
              <a:rPr lang="en-US" sz="2200" dirty="0">
                <a:ea typeface="+mn-lt"/>
                <a:cs typeface="+mn-lt"/>
              </a:rPr>
              <a:t>Also Pie Charts showing the total launches by a certain site were drawn</a:t>
            </a:r>
            <a:endParaRPr lang="en-US" dirty="0"/>
          </a:p>
          <a:p>
            <a:r>
              <a:rPr lang="en-US" sz="2200" dirty="0">
                <a:ea typeface="+mn-lt"/>
                <a:cs typeface="+mn-lt"/>
              </a:rPr>
              <a:t>Scatter Graph showing the relationship with Outcome and Payload Mass (Kg) for the different booster version was drawn as well.</a:t>
            </a:r>
            <a:endParaRPr lang="en-US" dirty="0"/>
          </a:p>
          <a:p>
            <a:r>
              <a:rPr lang="en-US" sz="2200" dirty="0">
                <a:ea typeface="+mn-lt"/>
                <a:cs typeface="+mn-lt"/>
                <a:hlinkClick r:id="rId2"/>
              </a:rPr>
              <a:t>https://github.com/Ahmed-M-Osman/IBM-Capstone-Project/blob/master/Interactive%20Visual%20Analytics%20with%20Plotly%20Dash%20lab.ipynb</a:t>
            </a:r>
            <a:r>
              <a:rPr lang="en-US" sz="2200" dirty="0">
                <a:ea typeface="+mn-lt"/>
                <a:cs typeface="+mn-lt"/>
              </a:rPr>
              <a:t> </a:t>
            </a:r>
            <a:endParaRPr lang="en-US"/>
          </a:p>
          <a:p>
            <a:endParaRPr lang="en-US"/>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dirty="0">
                <a:ea typeface="+mn-lt"/>
                <a:cs typeface="+mn-lt"/>
              </a:rPr>
              <a:t>The data was loaded with Pandas and NumPy, then Standardized, and split into training and testing sets.</a:t>
            </a:r>
            <a:endParaRPr lang="en-US" dirty="0">
              <a:cs typeface="Calibri" panose="020F0502020204030204"/>
            </a:endParaRPr>
          </a:p>
          <a:p>
            <a:r>
              <a:rPr lang="en-US" sz="2200" dirty="0">
                <a:ea typeface="+mn-lt"/>
                <a:cs typeface="+mn-lt"/>
              </a:rPr>
              <a:t>Four machine learning models were build ( logistic regression, support vector machine, decision tree classifier,  k nearest neighbors ) </a:t>
            </a:r>
            <a:endParaRPr lang="en-US" dirty="0">
              <a:ea typeface="+mn-lt"/>
              <a:cs typeface="+mn-lt"/>
            </a:endParaRPr>
          </a:p>
          <a:p>
            <a:r>
              <a:rPr lang="en-US" sz="2200" dirty="0">
                <a:ea typeface="+mn-lt"/>
                <a:cs typeface="+mn-lt"/>
              </a:rPr>
              <a:t>The hyperparameters were tuned using </a:t>
            </a:r>
            <a:r>
              <a:rPr lang="en-US" sz="2200" dirty="0" err="1">
                <a:ea typeface="+mn-lt"/>
                <a:cs typeface="+mn-lt"/>
              </a:rPr>
              <a:t>GridSearchCV</a:t>
            </a:r>
            <a:r>
              <a:rPr lang="en-US" sz="2200" dirty="0">
                <a:ea typeface="+mn-lt"/>
                <a:cs typeface="+mn-lt"/>
              </a:rPr>
              <a:t>.</a:t>
            </a:r>
            <a:endParaRPr lang="en-US">
              <a:cs typeface="Calibri" panose="020F0502020204030204"/>
            </a:endParaRPr>
          </a:p>
          <a:p>
            <a:r>
              <a:rPr lang="en-US" sz="2200" dirty="0" err="1">
                <a:latin typeface="Consolas" panose="020B0609020204030204"/>
                <a:ea typeface="+mn-lt"/>
                <a:cs typeface="+mn-lt"/>
              </a:rPr>
              <a:t>accuracy_score</a:t>
            </a:r>
            <a:r>
              <a:rPr lang="en-US" sz="2200" dirty="0">
                <a:latin typeface="Consolas" panose="020B0609020204030204"/>
                <a:ea typeface="+mn-lt"/>
                <a:cs typeface="+mn-lt"/>
              </a:rPr>
              <a:t>()</a:t>
            </a:r>
            <a:r>
              <a:rPr lang="en-US" sz="2200" dirty="0">
                <a:ea typeface="+mn-lt"/>
                <a:cs typeface="+mn-lt"/>
              </a:rPr>
              <a:t> was used as the metric for the models.</a:t>
            </a:r>
            <a:endParaRPr lang="en-US" sz="2200" dirty="0">
              <a:cs typeface="Calibri" panose="020F0502020204030204"/>
            </a:endParaRPr>
          </a:p>
          <a:p>
            <a:r>
              <a:rPr lang="en-US" sz="2200" dirty="0">
                <a:ea typeface="+mn-lt"/>
                <a:cs typeface="+mn-lt"/>
              </a:rPr>
              <a:t>The best performing classification model was found.</a:t>
            </a:r>
            <a:endParaRPr lang="en-US" dirty="0"/>
          </a:p>
          <a:p>
            <a:pPr>
              <a:lnSpc>
                <a:spcPct val="100000"/>
              </a:lnSpc>
              <a:spcBef>
                <a:spcPts val="1400"/>
              </a:spcBef>
            </a:pPr>
            <a:r>
              <a:rPr lang="en-US" sz="2200" dirty="0">
                <a:ea typeface="+mn-lt"/>
                <a:cs typeface="+mn-lt"/>
                <a:hlinkClick r:id="rId2"/>
              </a:rPr>
              <a:t>https://github.com/Ahmed-M-Osman/IBM-Capstone-Project/blob/master/Machine%20Learning%20Prediction%20lab.ipynb</a:t>
            </a:r>
            <a:r>
              <a:rPr lang="en-US" sz="2200" dirty="0">
                <a:ea typeface="+mn-lt"/>
                <a:cs typeface="+mn-lt"/>
              </a:rPr>
              <a:t> </a:t>
            </a:r>
            <a:endParaRPr lang="en-US" sz="2200" dirty="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p:cNvPicPr>
            <a:picLocks noChangeAspect="1"/>
          </p:cNvPicPr>
          <p:nvPr/>
        </p:nvPicPr>
        <p:blipFill>
          <a:blip r:embed="rId2"/>
          <a:stretch>
            <a:fillRect/>
          </a:stretch>
        </p:blipFill>
        <p:spPr>
          <a:xfrm>
            <a:off x="6599321" y="3874729"/>
            <a:ext cx="4006515" cy="2467358"/>
          </a:xfrm>
          <a:prstGeom prst="rect">
            <a:avLst/>
          </a:prstGeom>
        </p:spPr>
      </p:pic>
      <p:pic>
        <p:nvPicPr>
          <p:cNvPr id="3" name="Picture 4" descr="Map&#10;&#10;Description automatically generated"/>
          <p:cNvPicPr>
            <a:picLocks noChangeAspect="1"/>
          </p:cNvPicPr>
          <p:nvPr/>
        </p:nvPicPr>
        <p:blipFill>
          <a:blip r:embed="rId3"/>
          <a:stretch>
            <a:fillRect/>
          </a:stretch>
        </p:blipFill>
        <p:spPr>
          <a:xfrm>
            <a:off x="6599321" y="1392870"/>
            <a:ext cx="5259805" cy="2377814"/>
          </a:xfrm>
          <a:prstGeom prst="rect">
            <a:avLst/>
          </a:prstGeom>
        </p:spPr>
      </p:pic>
      <p:pic>
        <p:nvPicPr>
          <p:cNvPr id="5" name="Picture 5" descr="Table&#10;&#10;Description automatically generated"/>
          <p:cNvPicPr>
            <a:picLocks noChangeAspect="1"/>
          </p:cNvPicPr>
          <p:nvPr/>
        </p:nvPicPr>
        <p:blipFill>
          <a:blip r:embed="rId4"/>
          <a:stretch>
            <a:fillRect/>
          </a:stretch>
        </p:blipFill>
        <p:spPr>
          <a:xfrm>
            <a:off x="774032" y="1391618"/>
            <a:ext cx="5741068" cy="28515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995315" y="1365584"/>
            <a:ext cx="10198685" cy="1966746"/>
          </a:xfrm>
          <a:prstGeom prst="rect">
            <a:avLst/>
          </a:prstGeom>
        </p:spPr>
        <p:txBody>
          <a:bodyPr lIns="91440" tIns="45720" rIns="91440" bIns="45720" anchor="t">
            <a:normAutofit/>
          </a:bodyPr>
          <a:lstStyle/>
          <a:p>
            <a:pPr>
              <a:lnSpc>
                <a:spcPct val="100000"/>
              </a:lnSpc>
              <a:spcBef>
                <a:spcPts val="1400"/>
              </a:spcBef>
            </a:pPr>
            <a:r>
              <a:rPr lang="en-CA" sz="2200" dirty="0">
                <a:ea typeface="+mn-lt"/>
                <a:cs typeface="+mn-lt"/>
              </a:rPr>
              <a:t>From the plot, it was found that the larger the flight amount at a launch site, the greater the success rate at a launch site.</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rgbClr val="000000"/>
                </a:solidFill>
                <a:latin typeface="Calibri" panose="020F0502020204030204"/>
                <a:cs typeface="Calibri" panose="020F0502020204030204"/>
              </a:rPr>
              <a:t>Also, launch site </a:t>
            </a:r>
            <a:r>
              <a:rPr lang="en-CA" sz="2200" dirty="0">
                <a:ea typeface="+mn-lt"/>
                <a:cs typeface="+mn-lt"/>
              </a:rPr>
              <a:t>CCAFS LC-40 had the most flights and the most success rate.</a:t>
            </a:r>
            <a:endParaRPr lang="en-CA" sz="2200" dirty="0">
              <a:ea typeface="+mn-lt"/>
              <a:cs typeface="+mn-lt"/>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p:cNvPicPr>
            <a:picLocks noChangeAspect="1"/>
          </p:cNvPicPr>
          <p:nvPr/>
        </p:nvPicPr>
        <p:blipFill>
          <a:blip r:embed="rId2"/>
          <a:stretch>
            <a:fillRect/>
          </a:stretch>
        </p:blipFill>
        <p:spPr>
          <a:xfrm>
            <a:off x="1425742" y="3754977"/>
            <a:ext cx="9340515" cy="184459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1368233"/>
            <a:ext cx="10681380" cy="2142446"/>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greater the mass of the payload the higher the success rate</a:t>
            </a:r>
            <a:endParaRPr lang="en-CA" sz="2200" dirty="0">
              <a:solidFill>
                <a:schemeClr val="accent3">
                  <a:lumMod val="25000"/>
                </a:schemeClr>
              </a:solidFill>
              <a:latin typeface="Abadi"/>
            </a:endParaRPr>
          </a:p>
          <a:p>
            <a:pPr>
              <a:lnSpc>
                <a:spcPct val="100000"/>
              </a:lnSpc>
              <a:spcBef>
                <a:spcPts val="1400"/>
              </a:spcBef>
            </a:pPr>
            <a:r>
              <a:rPr lang="en-CA" sz="2200" dirty="0">
                <a:solidFill>
                  <a:schemeClr val="accent3">
                    <a:lumMod val="25000"/>
                  </a:schemeClr>
                </a:solidFill>
                <a:latin typeface="Abadi"/>
              </a:rPr>
              <a:t>Launch site </a:t>
            </a:r>
            <a:r>
              <a:rPr lang="en-US" sz="2200" dirty="0">
                <a:solidFill>
                  <a:schemeClr val="accent3">
                    <a:lumMod val="25000"/>
                  </a:schemeClr>
                </a:solidFill>
                <a:latin typeface="Abadi"/>
              </a:rPr>
              <a:t>VAFB SLC-4E doesn't launch heavy payloads &gt; 10000</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5" descr="Chart, scatter chart&#10;&#10;Description automatically generated"/>
          <p:cNvPicPr>
            <a:picLocks noChangeAspect="1"/>
          </p:cNvPicPr>
          <p:nvPr/>
        </p:nvPicPr>
        <p:blipFill>
          <a:blip r:embed="rId2"/>
          <a:stretch>
            <a:fillRect/>
          </a:stretch>
        </p:blipFill>
        <p:spPr>
          <a:xfrm>
            <a:off x="1353967" y="4274654"/>
            <a:ext cx="9486612" cy="18697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82114"/>
            <a:ext cx="4253080" cy="381158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From the plot, it was shown that SSO, HEO, GEO ES-L1,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6" descr="Chart, bar chart&#10;&#10;Description automatically generated"/>
          <p:cNvPicPr>
            <a:picLocks noChangeAspect="1"/>
          </p:cNvPicPr>
          <p:nvPr/>
        </p:nvPicPr>
        <p:blipFill>
          <a:blip r:embed="rId2"/>
          <a:stretch>
            <a:fillRect/>
          </a:stretch>
        </p:blipFill>
        <p:spPr>
          <a:xfrm>
            <a:off x="6096255" y="2120119"/>
            <a:ext cx="5710988" cy="34906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1458151"/>
            <a:ext cx="10599738" cy="1966746"/>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plot below shows the Flight Number vs. Orbit type. It was observed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p:cNvPicPr>
            <a:picLocks noChangeAspect="1"/>
          </p:cNvPicPr>
          <p:nvPr/>
        </p:nvPicPr>
        <p:blipFill>
          <a:blip r:embed="rId2"/>
          <a:stretch>
            <a:fillRect/>
          </a:stretch>
        </p:blipFill>
        <p:spPr>
          <a:xfrm>
            <a:off x="693822" y="4431383"/>
            <a:ext cx="10663988" cy="209599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900353" y="1395663"/>
            <a:ext cx="10519527" cy="1726115"/>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It was observed that with heavy payloads, the successful landing are more for Polar, LEO and ISS orbits.</a:t>
            </a:r>
            <a:endParaRPr lang="en-US" sz="2200" dirty="0">
              <a:ea typeface="+mn-lt"/>
              <a:cs typeface="+mn-lt"/>
            </a:endParaRPr>
          </a:p>
          <a:p>
            <a:pPr>
              <a:lnSpc>
                <a:spcPct val="100000"/>
              </a:lnSpc>
              <a:spcBef>
                <a:spcPts val="1400"/>
              </a:spcBef>
            </a:pPr>
            <a:r>
              <a:rPr lang="en-US" sz="2200" dirty="0">
                <a:ea typeface="+mn-lt"/>
                <a:cs typeface="+mn-lt"/>
              </a:rPr>
              <a:t>However for GTO we cannot distinguish this well as both positive landing rate and negative landing (unsuccessful mission) are both there here.</a:t>
            </a:r>
            <a:endParaRPr lang="en-US" sz="2200" dirty="0">
              <a:solidFill>
                <a:srgbClr val="000000"/>
              </a:solidFill>
              <a:latin typeface="Calibri" panose="020F0502020204030204"/>
              <a:cs typeface="Calibri" panose="020F0502020204030204"/>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p:cNvPicPr>
            <a:picLocks noChangeAspect="1"/>
          </p:cNvPicPr>
          <p:nvPr/>
        </p:nvPicPr>
        <p:blipFill>
          <a:blip r:embed="rId2"/>
          <a:stretch>
            <a:fillRect/>
          </a:stretch>
        </p:blipFill>
        <p:spPr>
          <a:xfrm>
            <a:off x="1035831" y="3931253"/>
            <a:ext cx="9982199" cy="209855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It was observed that the sucess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5"/>
          <p:cNvPicPr>
            <a:picLocks noChangeAspect="1"/>
          </p:cNvPicPr>
          <p:nvPr/>
        </p:nvPicPr>
        <p:blipFill>
          <a:blip r:embed="rId2"/>
          <a:stretch>
            <a:fillRect/>
          </a:stretch>
        </p:blipFill>
        <p:spPr>
          <a:xfrm>
            <a:off x="5413829" y="1770953"/>
            <a:ext cx="6045198" cy="372733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4593018"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key word </a:t>
            </a:r>
            <a:r>
              <a:rPr lang="en-US" sz="2200" b="1" dirty="0">
                <a:ea typeface="+mn-lt"/>
                <a:cs typeface="+mn-lt"/>
              </a:rPr>
              <a:t>DISTINCT</a:t>
            </a:r>
            <a:r>
              <a:rPr lang="en-US" sz="2200" dirty="0">
                <a:ea typeface="+mn-lt"/>
                <a:cs typeface="+mn-lt"/>
              </a:rPr>
              <a:t> was used to show only unique launch sites from the SpaceX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Picture 5" descr="Text&#10;&#10;Description automatically generated"/>
          <p:cNvPicPr>
            <a:picLocks noChangeAspect="1"/>
          </p:cNvPicPr>
          <p:nvPr/>
        </p:nvPicPr>
        <p:blipFill>
          <a:blip r:embed="rId2"/>
          <a:stretch>
            <a:fillRect/>
          </a:stretch>
        </p:blipFill>
        <p:spPr>
          <a:xfrm>
            <a:off x="6091161" y="2254473"/>
            <a:ext cx="5730723" cy="34013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A query with the </a:t>
            </a:r>
            <a:r>
              <a:rPr lang="en-US" sz="2200" b="1" dirty="0">
                <a:ea typeface="+mn-lt"/>
                <a:cs typeface="+mn-lt"/>
              </a:rPr>
              <a:t>LIKE </a:t>
            </a:r>
            <a:r>
              <a:rPr lang="en-US" sz="2200" dirty="0">
                <a:ea typeface="+mn-lt"/>
                <a:cs typeface="+mn-lt"/>
              </a:rPr>
              <a:t>keyword was used to display records where launch sites begin with `CCA` and </a:t>
            </a:r>
            <a:r>
              <a:rPr lang="en-US" sz="2200" b="1" dirty="0">
                <a:ea typeface="+mn-lt"/>
                <a:cs typeface="+mn-lt"/>
              </a:rPr>
              <a:t>LIMIT </a:t>
            </a:r>
            <a:r>
              <a:rPr lang="en-US" sz="2200" dirty="0">
                <a:ea typeface="+mn-lt"/>
                <a:cs typeface="+mn-lt"/>
              </a:rPr>
              <a:t>was used to show only 5 records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Picture 5" descr="Table&#10;&#10;Description automatically generated"/>
          <p:cNvPicPr>
            <a:picLocks noChangeAspect="1"/>
          </p:cNvPicPr>
          <p:nvPr/>
        </p:nvPicPr>
        <p:blipFill>
          <a:blip r:embed="rId2"/>
          <a:stretch>
            <a:fillRect/>
          </a:stretch>
        </p:blipFill>
        <p:spPr>
          <a:xfrm>
            <a:off x="2034005" y="2705674"/>
            <a:ext cx="8119214" cy="332189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total payload carried by boosters from NASA (CRS) was calculated as 45596 using the query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Picture 5"/>
          <p:cNvPicPr>
            <a:picLocks noChangeAspect="1"/>
          </p:cNvPicPr>
          <p:nvPr/>
        </p:nvPicPr>
        <p:blipFill>
          <a:blip r:embed="rId2"/>
          <a:stretch>
            <a:fillRect/>
          </a:stretch>
        </p:blipFill>
        <p:spPr>
          <a:xfrm>
            <a:off x="1536031" y="3312957"/>
            <a:ext cx="9119936" cy="29893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average payload mass carried by booster version F9 v1.1 was calculated as 2928.4 as shown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Picture 5"/>
          <p:cNvPicPr>
            <a:picLocks noChangeAspect="1"/>
          </p:cNvPicPr>
          <p:nvPr/>
        </p:nvPicPr>
        <p:blipFill>
          <a:blip r:embed="rId2"/>
          <a:stretch>
            <a:fillRect/>
          </a:stretch>
        </p:blipFill>
        <p:spPr>
          <a:xfrm>
            <a:off x="1315452" y="3065475"/>
            <a:ext cx="9430752" cy="316344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It was observed that the date of the first successful landing outcome on ground pad was the 22nd December 2015 as shown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Picture 5"/>
          <p:cNvPicPr>
            <a:picLocks noChangeAspect="1"/>
          </p:cNvPicPr>
          <p:nvPr/>
        </p:nvPicPr>
        <p:blipFill>
          <a:blip r:embed="rId2"/>
          <a:stretch>
            <a:fillRect/>
          </a:stretch>
        </p:blipFill>
        <p:spPr>
          <a:xfrm>
            <a:off x="1876926" y="3388745"/>
            <a:ext cx="7686173" cy="298814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a:t>
            </a:r>
            <a:r>
              <a:rPr lang="en-US" sz="2200" b="1" dirty="0">
                <a:ea typeface="+mn-lt"/>
                <a:cs typeface="+mn-lt"/>
              </a:rPr>
              <a:t>WHERE </a:t>
            </a:r>
            <a:r>
              <a:rPr lang="en-US" sz="2200" dirty="0">
                <a:ea typeface="+mn-lt"/>
                <a:cs typeface="+mn-lt"/>
              </a:rPr>
              <a:t>clause was used to filter for boosters which have successfully landed on drone ship and applied the </a:t>
            </a:r>
            <a:r>
              <a:rPr lang="en-US" sz="2200" b="1" dirty="0">
                <a:ea typeface="+mn-lt"/>
                <a:cs typeface="+mn-lt"/>
              </a:rPr>
              <a:t>AND </a:t>
            </a:r>
            <a:r>
              <a:rPr lang="en-US" sz="2200" dirty="0">
                <a:ea typeface="+mn-lt"/>
                <a:cs typeface="+mn-lt"/>
              </a:rPr>
              <a:t>condition to determine successful landing with payload mass greater than </a:t>
            </a:r>
            <a:r>
              <a:rPr lang="en-US" sz="2200" b="1" dirty="0">
                <a:ea typeface="+mn-lt"/>
                <a:cs typeface="+mn-lt"/>
              </a:rPr>
              <a:t>4000 </a:t>
            </a:r>
            <a:r>
              <a:rPr lang="en-US" sz="2200" dirty="0">
                <a:ea typeface="+mn-lt"/>
                <a:cs typeface="+mn-lt"/>
              </a:rPr>
              <a:t>but less than </a:t>
            </a:r>
            <a:r>
              <a:rPr lang="en-US" sz="2200" b="1" dirty="0">
                <a:ea typeface="+mn-lt"/>
                <a:cs typeface="+mn-lt"/>
              </a:rPr>
              <a:t>6000 </a:t>
            </a:r>
            <a:r>
              <a:rPr lang="en-US" sz="2200" dirty="0">
                <a:ea typeface="+mn-lt"/>
                <a:cs typeface="+mn-lt"/>
              </a:rPr>
              <a:t>as shown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Picture 2" descr="Graphical user interface, text, application, email&#10;&#10;Description automatically generated"/>
          <p:cNvPicPr>
            <a:picLocks noChangeAspect="1"/>
          </p:cNvPicPr>
          <p:nvPr/>
        </p:nvPicPr>
        <p:blipFill>
          <a:blip r:embed="rId2"/>
          <a:stretch>
            <a:fillRect/>
          </a:stretch>
        </p:blipFill>
        <p:spPr>
          <a:xfrm>
            <a:off x="1295400" y="3431362"/>
            <a:ext cx="8698831" cy="28427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868666" y="1381551"/>
            <a:ext cx="4017889" cy="50404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lang="en-US" sz="2000" b="1" dirty="0">
                <a:solidFill>
                  <a:schemeClr val="tx1"/>
                </a:solidFill>
                <a:latin typeface="IBM Plex Mono Text"/>
              </a:rPr>
              <a:t>Methodologies</a:t>
            </a:r>
            <a:endParaRPr lang="en-US" dirty="0">
              <a:solidFill>
                <a:schemeClr val="tx1"/>
              </a:solidFill>
            </a:endParaRPr>
          </a:p>
          <a:p>
            <a:r>
              <a:rPr lang="en-US" sz="1800" dirty="0">
                <a:solidFill>
                  <a:schemeClr val="tx1"/>
                </a:solidFill>
                <a:latin typeface="IBM Plex Mono Text"/>
              </a:rPr>
              <a:t>Data Collection</a:t>
            </a:r>
            <a:endParaRPr lang="en-US" sz="1800" dirty="0">
              <a:solidFill>
                <a:schemeClr val="tx1"/>
              </a:solidFill>
            </a:endParaRPr>
          </a:p>
          <a:p>
            <a:pPr lvl="1">
              <a:buFont typeface="Wingdings" panose="05000000000000000000"/>
              <a:buChar char="§"/>
            </a:pPr>
            <a:r>
              <a:rPr lang="en-US" sz="1400" dirty="0">
                <a:solidFill>
                  <a:schemeClr val="tx1"/>
                </a:solidFill>
                <a:latin typeface="IBM Plex Mono Text"/>
              </a:rPr>
              <a:t> Through API</a:t>
            </a:r>
            <a:endParaRPr lang="en-US" sz="1400" dirty="0">
              <a:solidFill>
                <a:schemeClr val="tx1"/>
              </a:solidFill>
            </a:endParaRPr>
          </a:p>
          <a:p>
            <a:pPr lvl="1">
              <a:buFont typeface="Wingdings" panose="05000000000000000000"/>
              <a:buChar char="§"/>
            </a:pPr>
            <a:r>
              <a:rPr lang="en-US" sz="1400" dirty="0">
                <a:solidFill>
                  <a:schemeClr val="tx1"/>
                </a:solidFill>
                <a:latin typeface="IBM Plex Mono Text"/>
              </a:rPr>
              <a:t>with Web Scraping</a:t>
            </a:r>
            <a:endParaRPr lang="en-US" sz="1400" dirty="0">
              <a:solidFill>
                <a:schemeClr val="tx1"/>
              </a:solidFill>
              <a:latin typeface="IBM Plex Mono Text"/>
            </a:endParaRPr>
          </a:p>
          <a:p>
            <a:r>
              <a:rPr lang="en-US" sz="1800" dirty="0">
                <a:solidFill>
                  <a:schemeClr val="tx1"/>
                </a:solidFill>
                <a:latin typeface="IBM Plex Mono Text"/>
              </a:rPr>
              <a:t>Data Wrangling</a:t>
            </a:r>
            <a:endParaRPr lang="en-US" sz="1800">
              <a:solidFill>
                <a:schemeClr val="tx1"/>
              </a:solidFill>
            </a:endParaRPr>
          </a:p>
          <a:p>
            <a:r>
              <a:rPr lang="en-US" sz="1800" dirty="0">
                <a:solidFill>
                  <a:schemeClr val="tx1"/>
                </a:solidFill>
                <a:latin typeface="IBM Plex Mono Text"/>
              </a:rPr>
              <a:t>Exploratory Data Analysis</a:t>
            </a:r>
            <a:endParaRPr lang="en-US" sz="1800" dirty="0">
              <a:solidFill>
                <a:schemeClr val="tx1"/>
              </a:solidFill>
            </a:endParaRPr>
          </a:p>
          <a:p>
            <a:pPr lvl="1"/>
            <a:r>
              <a:rPr lang="en-US" sz="1400" dirty="0">
                <a:solidFill>
                  <a:schemeClr val="tx1"/>
                </a:solidFill>
                <a:latin typeface="IBM Plex Mono Text"/>
              </a:rPr>
              <a:t> With SQL</a:t>
            </a:r>
            <a:endParaRPr lang="en-US" sz="1400" dirty="0">
              <a:solidFill>
                <a:schemeClr val="tx1"/>
              </a:solidFill>
            </a:endParaRPr>
          </a:p>
          <a:p>
            <a:pPr lvl="1"/>
            <a:r>
              <a:rPr lang="en-US" sz="1400" dirty="0">
                <a:solidFill>
                  <a:schemeClr val="tx1"/>
                </a:solidFill>
                <a:latin typeface="IBM Plex Mono Text"/>
              </a:rPr>
              <a:t>with Data Visualization</a:t>
            </a:r>
            <a:endParaRPr lang="en-US" sz="1400" dirty="0">
              <a:solidFill>
                <a:schemeClr val="tx1"/>
              </a:solidFill>
              <a:latin typeface="IBM Plex Mono Text"/>
            </a:endParaRPr>
          </a:p>
          <a:p>
            <a:r>
              <a:rPr lang="en-US" sz="1800" dirty="0">
                <a:solidFill>
                  <a:schemeClr val="tx1"/>
                </a:solidFill>
                <a:latin typeface="IBM Plex Mono Text"/>
              </a:rPr>
              <a:t>Interactive Visual Analytics</a:t>
            </a:r>
            <a:endParaRPr lang="en-US" sz="1800" dirty="0">
              <a:solidFill>
                <a:schemeClr val="tx1"/>
              </a:solidFill>
            </a:endParaRPr>
          </a:p>
          <a:p>
            <a:pPr lvl="1"/>
            <a:r>
              <a:rPr lang="en-US" sz="1400" dirty="0">
                <a:solidFill>
                  <a:schemeClr val="tx1"/>
                </a:solidFill>
                <a:latin typeface="IBM Plex Mono Text"/>
              </a:rPr>
              <a:t> With Folium</a:t>
            </a:r>
            <a:endParaRPr lang="en-US" sz="1400">
              <a:solidFill>
                <a:schemeClr val="tx1"/>
              </a:solidFill>
            </a:endParaRPr>
          </a:p>
          <a:p>
            <a:pPr lvl="1"/>
            <a:r>
              <a:rPr lang="en-US" sz="1400" dirty="0">
                <a:solidFill>
                  <a:schemeClr val="tx1"/>
                </a:solidFill>
                <a:latin typeface="IBM Plex Mono Text"/>
              </a:rPr>
              <a:t>With </a:t>
            </a:r>
            <a:r>
              <a:rPr lang="en-US" sz="1400" dirty="0" err="1">
                <a:solidFill>
                  <a:schemeClr val="tx1"/>
                </a:solidFill>
                <a:latin typeface="IBM Plex Mono Text"/>
              </a:rPr>
              <a:t>Plotly</a:t>
            </a:r>
            <a:r>
              <a:rPr lang="en-US" sz="1400" dirty="0">
                <a:solidFill>
                  <a:schemeClr val="tx1"/>
                </a:solidFill>
                <a:latin typeface="IBM Plex Mono Text"/>
              </a:rPr>
              <a:t> Dash</a:t>
            </a:r>
            <a:endParaRPr lang="en-US" sz="1400" dirty="0">
              <a:solidFill>
                <a:schemeClr val="tx1"/>
              </a:solidFill>
              <a:latin typeface="IBM Plex Mono Text"/>
            </a:endParaRPr>
          </a:p>
          <a:p>
            <a:r>
              <a:rPr lang="en-US" sz="1800" dirty="0">
                <a:solidFill>
                  <a:schemeClr val="tx1"/>
                </a:solidFill>
                <a:latin typeface="IBM Plex Mono Text"/>
              </a:rPr>
              <a:t>Machine Learning Prediction</a:t>
            </a:r>
            <a:endParaRPr lang="en-US" sz="1800">
              <a:solidFill>
                <a:schemeClr val="tx1"/>
              </a:solidFill>
            </a:endParaRPr>
          </a:p>
          <a:p>
            <a:pPr marL="0" indent="0">
              <a:buNone/>
            </a:pPr>
            <a:endParaRPr lang="en-US" sz="2000" b="1" dirty="0">
              <a:solidFill>
                <a:schemeClr val="tx1"/>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p:cNvSpPr txBox="1"/>
          <p:nvPr/>
        </p:nvSpPr>
        <p:spPr>
          <a:xfrm>
            <a:off x="6458952" y="1385637"/>
            <a:ext cx="2743200" cy="247144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90000"/>
              </a:lnSpc>
              <a:spcBef>
                <a:spcPts val="1000"/>
              </a:spcBef>
            </a:pPr>
            <a:r>
              <a:rPr lang="en-US" b="1">
                <a:ea typeface="+mn-lt"/>
                <a:cs typeface="+mn-lt"/>
              </a:rPr>
              <a:t>Summary of all results and EDA</a:t>
            </a:r>
            <a:endParaRPr lang="en-US">
              <a:ea typeface="+mn-lt"/>
              <a:cs typeface="+mn-lt"/>
            </a:endParaRPr>
          </a:p>
          <a:p>
            <a:pPr marL="285750" indent="-285750">
              <a:lnSpc>
                <a:spcPct val="90000"/>
              </a:lnSpc>
              <a:spcBef>
                <a:spcPts val="1000"/>
              </a:spcBef>
              <a:buFont typeface="Arial" panose="020B0604020202020204"/>
              <a:buChar char="•"/>
            </a:pPr>
            <a:r>
              <a:rPr lang="en-US">
                <a:ea typeface="+mn-lt"/>
                <a:cs typeface="+mn-lt"/>
              </a:rPr>
              <a:t>Exploratory Data Analysis result</a:t>
            </a:r>
            <a:endParaRPr lang="en-US">
              <a:ea typeface="+mn-lt"/>
              <a:cs typeface="+mn-lt"/>
            </a:endParaRPr>
          </a:p>
          <a:p>
            <a:pPr marL="285750" indent="-285750">
              <a:lnSpc>
                <a:spcPct val="90000"/>
              </a:lnSpc>
              <a:spcBef>
                <a:spcPts val="1000"/>
              </a:spcBef>
              <a:buFont typeface="Arial" panose="020B0604020202020204"/>
              <a:buChar char="•"/>
            </a:pPr>
            <a:r>
              <a:rPr lang="en-US">
                <a:ea typeface="+mn-lt"/>
                <a:cs typeface="+mn-lt"/>
              </a:rPr>
              <a:t>Interactive analytics in screenshots</a:t>
            </a:r>
            <a:endParaRPr lang="en-US">
              <a:ea typeface="+mn-lt"/>
              <a:cs typeface="+mn-lt"/>
            </a:endParaRPr>
          </a:p>
          <a:p>
            <a:pPr marL="285750" indent="-285750">
              <a:lnSpc>
                <a:spcPct val="90000"/>
              </a:lnSpc>
              <a:spcBef>
                <a:spcPts val="1000"/>
              </a:spcBef>
              <a:buFont typeface="Arial" panose="020B0604020202020204"/>
              <a:buChar char="•"/>
            </a:pPr>
            <a:r>
              <a:rPr lang="en-US">
                <a:ea typeface="+mn-lt"/>
                <a:cs typeface="+mn-lt"/>
              </a:rPr>
              <a:t>Predictive Analytics result</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wildcard </a:t>
            </a:r>
            <a:r>
              <a:rPr lang="en-US" sz="2200" b="1" dirty="0">
                <a:ea typeface="+mn-lt"/>
                <a:cs typeface="+mn-lt"/>
              </a:rPr>
              <a:t>LIKE ‘%’</a:t>
            </a:r>
            <a:r>
              <a:rPr lang="en-US" sz="2200" dirty="0">
                <a:ea typeface="+mn-lt"/>
                <a:cs typeface="+mn-lt"/>
              </a:rPr>
              <a:t> was used to filter for WHERE MISSION_OUTCOME was a success or a failure, as shown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5" descr="Graphical user interface, text, application, email&#10;&#10;Description automatically generated"/>
          <p:cNvPicPr>
            <a:picLocks noChangeAspect="1"/>
          </p:cNvPicPr>
          <p:nvPr/>
        </p:nvPicPr>
        <p:blipFill>
          <a:blip r:embed="rId2"/>
          <a:stretch>
            <a:fillRect/>
          </a:stretch>
        </p:blipFill>
        <p:spPr>
          <a:xfrm>
            <a:off x="2217821" y="3345002"/>
            <a:ext cx="6843963" cy="300544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it was determined the booster that have carried the maximum payload using a subquery in the </a:t>
            </a:r>
            <a:r>
              <a:rPr lang="en-US" sz="2200" b="1" dirty="0">
                <a:ea typeface="+mn-lt"/>
                <a:cs typeface="+mn-lt"/>
              </a:rPr>
              <a:t>WHERE </a:t>
            </a:r>
            <a:r>
              <a:rPr lang="en-US" sz="2200" dirty="0">
                <a:ea typeface="+mn-lt"/>
                <a:cs typeface="+mn-lt"/>
              </a:rPr>
              <a:t>clause and the</a:t>
            </a:r>
            <a:r>
              <a:rPr lang="en-US" sz="2200" b="1" dirty="0">
                <a:ea typeface="+mn-lt"/>
                <a:cs typeface="+mn-lt"/>
              </a:rPr>
              <a:t> MAX() </a:t>
            </a:r>
            <a:r>
              <a:rPr lang="en-US" sz="2200" dirty="0">
                <a:ea typeface="+mn-lt"/>
                <a:cs typeface="+mn-lt"/>
              </a:rPr>
              <a:t>function, as shown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Picture 5" descr="Graphical user interface, text, application, email&#10;&#10;Description automatically generated"/>
          <p:cNvPicPr>
            <a:picLocks noChangeAspect="1"/>
          </p:cNvPicPr>
          <p:nvPr/>
        </p:nvPicPr>
        <p:blipFill>
          <a:blip r:embed="rId2"/>
          <a:stretch>
            <a:fillRect/>
          </a:stretch>
        </p:blipFill>
        <p:spPr>
          <a:xfrm>
            <a:off x="2408321" y="3060438"/>
            <a:ext cx="6462963" cy="358459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A combinations of the </a:t>
            </a:r>
            <a:r>
              <a:rPr lang="en-US" sz="2200" b="1" dirty="0">
                <a:ea typeface="+mn-lt"/>
                <a:cs typeface="+mn-lt"/>
              </a:rPr>
              <a:t>WHERE </a:t>
            </a:r>
            <a:r>
              <a:rPr lang="en-US" sz="2200" dirty="0">
                <a:ea typeface="+mn-lt"/>
                <a:cs typeface="+mn-lt"/>
              </a:rPr>
              <a:t>clause, </a:t>
            </a:r>
            <a:r>
              <a:rPr lang="en-US" sz="2200" b="1" dirty="0">
                <a:ea typeface="+mn-lt"/>
                <a:cs typeface="+mn-lt"/>
              </a:rPr>
              <a:t>LIKE</a:t>
            </a:r>
            <a:r>
              <a:rPr lang="en-US" sz="2200" dirty="0">
                <a:ea typeface="+mn-lt"/>
                <a:cs typeface="+mn-lt"/>
              </a:rPr>
              <a:t>, </a:t>
            </a:r>
            <a:r>
              <a:rPr lang="en-US" sz="2200" b="1" dirty="0">
                <a:ea typeface="+mn-lt"/>
                <a:cs typeface="+mn-lt"/>
              </a:rPr>
              <a:t>AND</a:t>
            </a:r>
            <a:r>
              <a:rPr lang="en-US" sz="2200" dirty="0">
                <a:ea typeface="+mn-lt"/>
                <a:cs typeface="+mn-lt"/>
              </a:rPr>
              <a:t>, and </a:t>
            </a:r>
            <a:r>
              <a:rPr lang="en-US" sz="2200" b="1" dirty="0">
                <a:ea typeface="+mn-lt"/>
                <a:cs typeface="+mn-lt"/>
              </a:rPr>
              <a:t>BETWEEN </a:t>
            </a:r>
            <a:r>
              <a:rPr lang="en-US" sz="2200" dirty="0">
                <a:ea typeface="+mn-lt"/>
                <a:cs typeface="+mn-lt"/>
              </a:rPr>
              <a:t>conditions were used to filter for failed landing outcomes in drone ship, their booster versions, and launch site names for year 2015, as shown below</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Picture 5" descr="Graphical user interface, text, application&#10;&#10;Description automatically generated"/>
          <p:cNvPicPr>
            <a:picLocks noChangeAspect="1"/>
          </p:cNvPicPr>
          <p:nvPr/>
        </p:nvPicPr>
        <p:blipFill>
          <a:blip r:embed="rId2"/>
          <a:stretch>
            <a:fillRect/>
          </a:stretch>
        </p:blipFill>
        <p:spPr>
          <a:xfrm>
            <a:off x="934453" y="3491164"/>
            <a:ext cx="9039726" cy="257275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605046"/>
            <a:ext cx="9745589" cy="4351338"/>
          </a:xfrm>
          <a:prstGeom prst="rect">
            <a:avLst/>
          </a:prstGeom>
        </p:spPr>
        <p:txBody>
          <a:bodyPr lIns="91440" tIns="45720" rIns="91440" bIns="45720" anchor="t"/>
          <a:lstStyle/>
          <a:p>
            <a:r>
              <a:rPr lang="en-US" sz="2200" dirty="0">
                <a:ea typeface="+mn-lt"/>
                <a:cs typeface="+mn-lt"/>
              </a:rPr>
              <a:t>Landing outcomes and the </a:t>
            </a:r>
            <a:r>
              <a:rPr lang="en-US" sz="2200" b="1" dirty="0">
                <a:ea typeface="+mn-lt"/>
                <a:cs typeface="+mn-lt"/>
              </a:rPr>
              <a:t>COUNT </a:t>
            </a:r>
            <a:r>
              <a:rPr lang="en-US" sz="2200" dirty="0">
                <a:ea typeface="+mn-lt"/>
                <a:cs typeface="+mn-lt"/>
              </a:rPr>
              <a:t>of landing outcomes were selected from the data and used the </a:t>
            </a:r>
            <a:r>
              <a:rPr lang="en-US" sz="2200" b="1" dirty="0">
                <a:ea typeface="+mn-lt"/>
                <a:cs typeface="+mn-lt"/>
              </a:rPr>
              <a:t>WHERE </a:t>
            </a:r>
            <a:r>
              <a:rPr lang="en-US" sz="2200" dirty="0">
                <a:ea typeface="+mn-lt"/>
                <a:cs typeface="+mn-lt"/>
              </a:rPr>
              <a:t>clause to filter for landing outcomes </a:t>
            </a:r>
            <a:r>
              <a:rPr lang="en-US" sz="2200" b="1" dirty="0">
                <a:ea typeface="+mn-lt"/>
                <a:cs typeface="+mn-lt"/>
              </a:rPr>
              <a:t>BETWEEN </a:t>
            </a:r>
            <a:r>
              <a:rPr lang="en-US" sz="2200" dirty="0">
                <a:ea typeface="+mn-lt"/>
                <a:cs typeface="+mn-lt"/>
              </a:rPr>
              <a:t>2010-06-04 to 2010-03-20. Then </a:t>
            </a:r>
            <a:r>
              <a:rPr lang="en-US" sz="2200" b="1" dirty="0">
                <a:ea typeface="+mn-lt"/>
                <a:cs typeface="+mn-lt"/>
              </a:rPr>
              <a:t>GROUP B </a:t>
            </a:r>
            <a:r>
              <a:rPr lang="en-US" sz="2200" dirty="0">
                <a:ea typeface="+mn-lt"/>
                <a:cs typeface="+mn-lt"/>
              </a:rPr>
              <a:t>clause was applied to group the landing outcomes and the </a:t>
            </a:r>
            <a:r>
              <a:rPr lang="en-US" sz="2200" b="1" dirty="0">
                <a:ea typeface="+mn-lt"/>
                <a:cs typeface="+mn-lt"/>
              </a:rPr>
              <a:t>ORDER BY</a:t>
            </a:r>
            <a:r>
              <a:rPr lang="en-US" sz="2200" dirty="0">
                <a:ea typeface="+mn-lt"/>
                <a:cs typeface="+mn-lt"/>
              </a:rPr>
              <a:t> clause was applied to order the grouped landing outcome in descending order.</a:t>
            </a:r>
            <a:endParaRPr lang="en-US">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Picture 5" descr="Table&#10;&#10;Description automatically generated"/>
          <p:cNvPicPr>
            <a:picLocks noChangeAspect="1"/>
          </p:cNvPicPr>
          <p:nvPr/>
        </p:nvPicPr>
        <p:blipFill>
          <a:blip r:embed="rId2"/>
          <a:stretch>
            <a:fillRect/>
          </a:stretch>
        </p:blipFill>
        <p:spPr>
          <a:xfrm>
            <a:off x="1034717" y="3485628"/>
            <a:ext cx="9220199" cy="313527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Picture 5" descr="Map&#10;&#10;Description automatically generated"/>
          <p:cNvPicPr>
            <a:picLocks noGrp="1" noChangeAspect="1"/>
          </p:cNvPicPr>
          <p:nvPr>
            <p:ph idx="4294967295"/>
          </p:nvPr>
        </p:nvPicPr>
        <p:blipFill>
          <a:blip r:embed="rId2"/>
          <a:stretch>
            <a:fillRect/>
          </a:stretch>
        </p:blipFill>
        <p:spPr>
          <a:xfrm>
            <a:off x="729905" y="1431514"/>
            <a:ext cx="10517615" cy="4939034"/>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sites</a:t>
            </a:r>
            <a:endParaRPr lang="en-US" dirty="0">
              <a:solidFill>
                <a:srgbClr val="0B49CB"/>
              </a:solidFill>
              <a:latin typeface="Abadi"/>
            </a:endParaRPr>
          </a:p>
        </p:txBody>
      </p:sp>
      <p:sp>
        <p:nvSpPr>
          <p:cNvPr id="6" name="TextBox 5"/>
          <p:cNvSpPr txBox="1"/>
          <p:nvPr/>
        </p:nvSpPr>
        <p:spPr>
          <a:xfrm>
            <a:off x="1485900" y="5055268"/>
            <a:ext cx="52598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t>It is shown that SpaceX launch sites are located in USA only, in Florida and California</a:t>
            </a:r>
            <a:endParaRPr lang="en-US" sz="20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628149" y="1440280"/>
            <a:ext cx="2747210" cy="4481762"/>
          </a:xfrm>
          <a:prstGeom prst="rect">
            <a:avLst/>
          </a:prstGeom>
          <a:noFill/>
          <a:ln w="57150">
            <a:solidFill>
              <a:srgbClr val="094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colors labels for success/failure</a:t>
            </a:r>
            <a:endParaRPr lang="en-US" dirty="0">
              <a:solidFill>
                <a:srgbClr val="0B49CB"/>
              </a:solidFill>
              <a:latin typeface="Abadi"/>
            </a:endParaRPr>
          </a:p>
        </p:txBody>
      </p:sp>
      <p:pic>
        <p:nvPicPr>
          <p:cNvPr id="2" name="Picture 3"/>
          <p:cNvPicPr>
            <a:picLocks noChangeAspect="1"/>
          </p:cNvPicPr>
          <p:nvPr/>
        </p:nvPicPr>
        <p:blipFill>
          <a:blip r:embed="rId2"/>
          <a:stretch>
            <a:fillRect/>
          </a:stretch>
        </p:blipFill>
        <p:spPr>
          <a:xfrm>
            <a:off x="765259" y="2062664"/>
            <a:ext cx="2219325" cy="3514725"/>
          </a:xfrm>
          <a:prstGeom prst="rect">
            <a:avLst/>
          </a:prstGeom>
        </p:spPr>
      </p:pic>
      <p:pic>
        <p:nvPicPr>
          <p:cNvPr id="4" name="Picture 4" descr="Map&#10;&#10;Description automatically generated"/>
          <p:cNvPicPr>
            <a:picLocks noChangeAspect="1"/>
          </p:cNvPicPr>
          <p:nvPr/>
        </p:nvPicPr>
        <p:blipFill>
          <a:blip r:embed="rId3"/>
          <a:stretch>
            <a:fillRect/>
          </a:stretch>
        </p:blipFill>
        <p:spPr>
          <a:xfrm>
            <a:off x="3611479" y="1633501"/>
            <a:ext cx="2743200" cy="1244841"/>
          </a:xfrm>
          <a:prstGeom prst="rect">
            <a:avLst/>
          </a:prstGeom>
        </p:spPr>
      </p:pic>
      <p:pic>
        <p:nvPicPr>
          <p:cNvPr id="5" name="Picture 5" descr="Diagram&#10;&#10;Description automatically generated"/>
          <p:cNvPicPr>
            <a:picLocks noChangeAspect="1"/>
          </p:cNvPicPr>
          <p:nvPr/>
        </p:nvPicPr>
        <p:blipFill>
          <a:blip r:embed="rId4"/>
          <a:stretch>
            <a:fillRect/>
          </a:stretch>
        </p:blipFill>
        <p:spPr>
          <a:xfrm>
            <a:off x="3611479" y="2993413"/>
            <a:ext cx="2743200" cy="2796227"/>
          </a:xfrm>
          <a:prstGeom prst="rect">
            <a:avLst/>
          </a:prstGeom>
        </p:spPr>
      </p:pic>
      <p:pic>
        <p:nvPicPr>
          <p:cNvPr id="6" name="Picture 6" descr="Shape&#10;&#10;Description automatically generated"/>
          <p:cNvPicPr>
            <a:picLocks noChangeAspect="1"/>
          </p:cNvPicPr>
          <p:nvPr/>
        </p:nvPicPr>
        <p:blipFill>
          <a:blip r:embed="rId5"/>
          <a:stretch>
            <a:fillRect/>
          </a:stretch>
        </p:blipFill>
        <p:spPr>
          <a:xfrm>
            <a:off x="6428874" y="1632730"/>
            <a:ext cx="2743200" cy="3111275"/>
          </a:xfrm>
          <a:prstGeom prst="rect">
            <a:avLst/>
          </a:prstGeom>
        </p:spPr>
      </p:pic>
      <p:pic>
        <p:nvPicPr>
          <p:cNvPr id="7" name="Picture 8"/>
          <p:cNvPicPr>
            <a:picLocks noChangeAspect="1"/>
          </p:cNvPicPr>
          <p:nvPr/>
        </p:nvPicPr>
        <p:blipFill>
          <a:blip r:embed="rId6"/>
          <a:stretch>
            <a:fillRect/>
          </a:stretch>
        </p:blipFill>
        <p:spPr>
          <a:xfrm>
            <a:off x="9226215" y="1632585"/>
            <a:ext cx="2743200" cy="2931090"/>
          </a:xfrm>
          <a:prstGeom prst="rect">
            <a:avLst/>
          </a:prstGeom>
        </p:spPr>
      </p:pic>
      <p:sp>
        <p:nvSpPr>
          <p:cNvPr id="9" name="TextBox 8"/>
          <p:cNvSpPr txBox="1"/>
          <p:nvPr/>
        </p:nvSpPr>
        <p:spPr>
          <a:xfrm>
            <a:off x="1305427" y="15260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b="1" dirty="0">
                <a:cs typeface="Calibri" panose="020F0502020204030204"/>
              </a:rPr>
              <a:t>California</a:t>
            </a:r>
            <a:endParaRPr lang="en-US" b="1" dirty="0">
              <a:cs typeface="Calibri" panose="020F0502020204030204"/>
            </a:endParaRPr>
          </a:p>
        </p:txBody>
      </p:sp>
      <p:sp>
        <p:nvSpPr>
          <p:cNvPr id="12" name="Rectangle 11"/>
          <p:cNvSpPr/>
          <p:nvPr/>
        </p:nvSpPr>
        <p:spPr>
          <a:xfrm>
            <a:off x="3525754" y="1440280"/>
            <a:ext cx="8552447" cy="4481762"/>
          </a:xfrm>
          <a:prstGeom prst="rect">
            <a:avLst/>
          </a:prstGeom>
          <a:noFill/>
          <a:ln w="57150">
            <a:solidFill>
              <a:srgbClr val="094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346282" y="54112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b="1" dirty="0"/>
              <a:t>Florida</a:t>
            </a:r>
            <a:endParaRPr lang="en-US" b="1" dirty="0"/>
          </a:p>
        </p:txBody>
      </p:sp>
      <p:sp>
        <p:nvSpPr>
          <p:cNvPr id="14" name="TextBox 13"/>
          <p:cNvSpPr txBox="1"/>
          <p:nvPr/>
        </p:nvSpPr>
        <p:spPr>
          <a:xfrm>
            <a:off x="9775157" y="493244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solidFill>
                  <a:srgbClr val="00B050"/>
                </a:solidFill>
                <a:cs typeface="Calibri" panose="020F0502020204030204"/>
              </a:rPr>
              <a:t>Green </a:t>
            </a:r>
            <a:r>
              <a:rPr lang="en-US" b="1" dirty="0">
                <a:cs typeface="Calibri" panose="020F0502020204030204"/>
              </a:rPr>
              <a:t>== Success</a:t>
            </a:r>
            <a:endParaRPr lang="en-US" b="1" dirty="0">
              <a:cs typeface="Calibri" panose="020F0502020204030204"/>
            </a:endParaRPr>
          </a:p>
          <a:p>
            <a:r>
              <a:rPr lang="en-US" b="1" dirty="0">
                <a:solidFill>
                  <a:srgbClr val="FF0000"/>
                </a:solidFill>
                <a:cs typeface="Calibri" panose="020F0502020204030204"/>
              </a:rPr>
              <a:t>Red</a:t>
            </a:r>
            <a:r>
              <a:rPr lang="en-US" b="1" dirty="0">
                <a:cs typeface="Calibri" panose="020F0502020204030204"/>
              </a:rPr>
              <a:t> === Failure</a:t>
            </a:r>
            <a:endParaRPr lang="en-US" b="1" dirty="0">
              <a:cs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2" name="Picture 3" descr="A picture containing text, sky, map, day&#10;&#10;Description automatically generated"/>
          <p:cNvPicPr>
            <a:picLocks noGrp="1" noChangeAspect="1"/>
          </p:cNvPicPr>
          <p:nvPr>
            <p:ph idx="4294967295"/>
          </p:nvPr>
        </p:nvPicPr>
        <p:blipFill>
          <a:blip r:embed="rId2"/>
          <a:stretch>
            <a:fillRect/>
          </a:stretch>
        </p:blipFill>
        <p:spPr>
          <a:xfrm>
            <a:off x="216909" y="1780925"/>
            <a:ext cx="3156844" cy="4314825"/>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Important distances from launch site</a:t>
            </a:r>
            <a:endParaRPr lang="en-US" dirty="0">
              <a:solidFill>
                <a:srgbClr val="0B49CB"/>
              </a:solidFill>
              <a:latin typeface="Abadi"/>
            </a:endParaRPr>
          </a:p>
        </p:txBody>
      </p:sp>
      <p:pic>
        <p:nvPicPr>
          <p:cNvPr id="4" name="Picture 5" descr="A picture containing chart&#10;&#10;Description automatically generated"/>
          <p:cNvPicPr>
            <a:picLocks noChangeAspect="1"/>
          </p:cNvPicPr>
          <p:nvPr/>
        </p:nvPicPr>
        <p:blipFill>
          <a:blip r:embed="rId3"/>
          <a:stretch>
            <a:fillRect/>
          </a:stretch>
        </p:blipFill>
        <p:spPr>
          <a:xfrm>
            <a:off x="6358690" y="1782065"/>
            <a:ext cx="2743200" cy="1148239"/>
          </a:xfrm>
          <a:prstGeom prst="rect">
            <a:avLst/>
          </a:prstGeom>
        </p:spPr>
      </p:pic>
      <p:pic>
        <p:nvPicPr>
          <p:cNvPr id="6" name="Picture 6" descr="Diagram&#10;&#10;Description automatically generated"/>
          <p:cNvPicPr>
            <a:picLocks noChangeAspect="1"/>
          </p:cNvPicPr>
          <p:nvPr/>
        </p:nvPicPr>
        <p:blipFill>
          <a:blip r:embed="rId4"/>
          <a:stretch>
            <a:fillRect/>
          </a:stretch>
        </p:blipFill>
        <p:spPr>
          <a:xfrm>
            <a:off x="3481136" y="1777551"/>
            <a:ext cx="2743200" cy="1698688"/>
          </a:xfrm>
          <a:prstGeom prst="rect">
            <a:avLst/>
          </a:prstGeom>
        </p:spPr>
      </p:pic>
      <p:pic>
        <p:nvPicPr>
          <p:cNvPr id="7" name="Picture 8" descr="Diagram&#10;&#10;Description automatically generated"/>
          <p:cNvPicPr>
            <a:picLocks noChangeAspect="1"/>
          </p:cNvPicPr>
          <p:nvPr/>
        </p:nvPicPr>
        <p:blipFill>
          <a:blip r:embed="rId5"/>
          <a:stretch>
            <a:fillRect/>
          </a:stretch>
        </p:blipFill>
        <p:spPr>
          <a:xfrm>
            <a:off x="6529137" y="4223552"/>
            <a:ext cx="2743200" cy="1799790"/>
          </a:xfrm>
          <a:prstGeom prst="rect">
            <a:avLst/>
          </a:prstGeom>
        </p:spPr>
      </p:pic>
      <p:pic>
        <p:nvPicPr>
          <p:cNvPr id="9" name="Picture 9" descr="Map&#10;&#10;Description automatically generated"/>
          <p:cNvPicPr>
            <a:picLocks noChangeAspect="1"/>
          </p:cNvPicPr>
          <p:nvPr/>
        </p:nvPicPr>
        <p:blipFill>
          <a:blip r:embed="rId6"/>
          <a:stretch>
            <a:fillRect/>
          </a:stretch>
        </p:blipFill>
        <p:spPr>
          <a:xfrm>
            <a:off x="3481138" y="4223540"/>
            <a:ext cx="2743200" cy="1859973"/>
          </a:xfrm>
          <a:prstGeom prst="rect">
            <a:avLst/>
          </a:prstGeom>
        </p:spPr>
      </p:pic>
      <p:sp>
        <p:nvSpPr>
          <p:cNvPr id="10" name="TextBox 9"/>
          <p:cNvSpPr txBox="1"/>
          <p:nvPr/>
        </p:nvSpPr>
        <p:spPr>
          <a:xfrm>
            <a:off x="6689558" y="29296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Distance to coastline</a:t>
            </a:r>
            <a:endParaRPr lang="en-US" dirty="0">
              <a:cs typeface="Calibri" panose="020F0502020204030204"/>
            </a:endParaRPr>
          </a:p>
        </p:txBody>
      </p:sp>
      <p:sp>
        <p:nvSpPr>
          <p:cNvPr id="12" name="TextBox 11"/>
          <p:cNvSpPr txBox="1"/>
          <p:nvPr/>
        </p:nvSpPr>
        <p:spPr>
          <a:xfrm>
            <a:off x="3481137" y="35613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Distance to railway</a:t>
            </a:r>
            <a:endParaRPr lang="en-US" dirty="0">
              <a:cs typeface="Calibri" panose="020F0502020204030204"/>
            </a:endParaRPr>
          </a:p>
        </p:txBody>
      </p:sp>
      <p:sp>
        <p:nvSpPr>
          <p:cNvPr id="13" name="TextBox 12"/>
          <p:cNvSpPr txBox="1"/>
          <p:nvPr/>
        </p:nvSpPr>
        <p:spPr>
          <a:xfrm>
            <a:off x="3651584" y="61681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Distance to city</a:t>
            </a:r>
            <a:endParaRPr lang="en-US" dirty="0">
              <a:cs typeface="Calibri" panose="020F0502020204030204"/>
            </a:endParaRPr>
          </a:p>
        </p:txBody>
      </p:sp>
      <p:sp>
        <p:nvSpPr>
          <p:cNvPr id="14" name="TextBox 13"/>
          <p:cNvSpPr txBox="1"/>
          <p:nvPr/>
        </p:nvSpPr>
        <p:spPr>
          <a:xfrm>
            <a:off x="6599321" y="61681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Distance to highway</a:t>
            </a:r>
            <a:endParaRPr lang="en-US" dirty="0">
              <a:cs typeface="Calibri" panose="020F0502020204030204"/>
            </a:endParaRPr>
          </a:p>
        </p:txBody>
      </p:sp>
      <p:sp>
        <p:nvSpPr>
          <p:cNvPr id="15" name="TextBox 14"/>
          <p:cNvSpPr txBox="1"/>
          <p:nvPr/>
        </p:nvSpPr>
        <p:spPr>
          <a:xfrm>
            <a:off x="563478" y="616818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Launch site</a:t>
            </a:r>
            <a:endParaRPr lang="en-US" dirty="0">
              <a:cs typeface="Calibri" panose="020F0502020204030204"/>
            </a:endParaRPr>
          </a:p>
        </p:txBody>
      </p:sp>
      <p:sp>
        <p:nvSpPr>
          <p:cNvPr id="16" name="TextBox 15"/>
          <p:cNvSpPr txBox="1"/>
          <p:nvPr/>
        </p:nvSpPr>
        <p:spPr>
          <a:xfrm>
            <a:off x="9158538" y="1779170"/>
            <a:ext cx="2743200"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sz="1600" dirty="0">
                <a:ea typeface="+mn-lt"/>
                <a:cs typeface="+mn-lt"/>
              </a:rPr>
              <a:t>Are launch sites in close proximity to railways?  </a:t>
            </a:r>
            <a:r>
              <a:rPr lang="en-US" sz="1600" b="1" i="1" dirty="0">
                <a:ea typeface="+mn-lt"/>
                <a:cs typeface="+mn-lt"/>
              </a:rPr>
              <a:t>No</a:t>
            </a:r>
            <a:endParaRPr lang="en-US" sz="1600" b="1" i="1" dirty="0">
              <a:ea typeface="+mn-lt"/>
              <a:cs typeface="+mn-lt"/>
            </a:endParaRPr>
          </a:p>
          <a:p>
            <a:pPr marL="285750" indent="-285750">
              <a:buFont typeface="Arial" panose="020B0604020202020204"/>
              <a:buChar char="•"/>
            </a:pPr>
            <a:endParaRPr lang="en-US" sz="1600" dirty="0">
              <a:ea typeface="+mn-lt"/>
              <a:cs typeface="+mn-lt"/>
            </a:endParaRPr>
          </a:p>
          <a:p>
            <a:pPr marL="285750" indent="-285750">
              <a:buFont typeface="Arial" panose="020B0604020202020204"/>
              <a:buChar char="•"/>
            </a:pPr>
            <a:r>
              <a:rPr lang="en-US" sz="1600" dirty="0">
                <a:ea typeface="+mn-lt"/>
                <a:cs typeface="+mn-lt"/>
              </a:rPr>
              <a:t>Are launch sites in close proximity to highways? </a:t>
            </a:r>
            <a:r>
              <a:rPr lang="en-US" sz="1600" b="1" i="1" dirty="0">
                <a:ea typeface="+mn-lt"/>
                <a:cs typeface="+mn-lt"/>
              </a:rPr>
              <a:t>No</a:t>
            </a:r>
            <a:endParaRPr lang="en-US" sz="1600" b="1" i="1" dirty="0">
              <a:ea typeface="+mn-lt"/>
              <a:cs typeface="+mn-lt"/>
            </a:endParaRPr>
          </a:p>
          <a:p>
            <a:pPr marL="285750" indent="-285750">
              <a:buFont typeface="Arial" panose="020B0604020202020204"/>
              <a:buChar char="•"/>
            </a:pPr>
            <a:endParaRPr lang="en-US" sz="1600" dirty="0">
              <a:ea typeface="+mn-lt"/>
              <a:cs typeface="+mn-lt"/>
            </a:endParaRPr>
          </a:p>
          <a:p>
            <a:pPr marL="285750" indent="-285750">
              <a:buFont typeface="Arial" panose="020B0604020202020204"/>
              <a:buChar char="•"/>
            </a:pPr>
            <a:r>
              <a:rPr lang="en-US" sz="1600" dirty="0">
                <a:ea typeface="+mn-lt"/>
                <a:cs typeface="+mn-lt"/>
              </a:rPr>
              <a:t>Are launch sites in close proximity to coastline? </a:t>
            </a:r>
            <a:r>
              <a:rPr lang="en-US" sz="1600" b="1" i="1" dirty="0">
                <a:ea typeface="+mn-lt"/>
                <a:cs typeface="+mn-lt"/>
              </a:rPr>
              <a:t>Yes</a:t>
            </a:r>
            <a:endParaRPr lang="en-US" sz="1600" b="1" i="1" dirty="0">
              <a:ea typeface="+mn-lt"/>
              <a:cs typeface="+mn-lt"/>
            </a:endParaRPr>
          </a:p>
          <a:p>
            <a:pPr marL="285750" indent="-285750">
              <a:buFont typeface="Arial" panose="020B0604020202020204"/>
              <a:buChar char="•"/>
            </a:pPr>
            <a:endParaRPr lang="en-US" sz="1600" dirty="0">
              <a:ea typeface="+mn-lt"/>
              <a:cs typeface="+mn-lt"/>
            </a:endParaRPr>
          </a:p>
          <a:p>
            <a:pPr marL="285750" indent="-285750">
              <a:buFont typeface="Arial" panose="020B0604020202020204"/>
              <a:buChar char="•"/>
            </a:pPr>
            <a:r>
              <a:rPr lang="en-US" sz="1600" dirty="0">
                <a:ea typeface="+mn-lt"/>
                <a:cs typeface="+mn-lt"/>
              </a:rPr>
              <a:t>Do launch sites keep certain distance away from cities? </a:t>
            </a:r>
            <a:r>
              <a:rPr lang="en-US" sz="1600" b="1" i="1" dirty="0">
                <a:ea typeface="+mn-lt"/>
                <a:cs typeface="+mn-lt"/>
              </a:rPr>
              <a:t>Yes</a:t>
            </a:r>
            <a:endParaRPr lang="en-US" sz="1600" b="1" i="1" dirty="0">
              <a:ea typeface="+mn-lt"/>
              <a:cs typeface="+mn-lt"/>
            </a:endParaRPr>
          </a:p>
          <a:p>
            <a:pPr algn="l"/>
            <a:endParaRPr lang="en-US" dirty="0">
              <a:cs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Success rate of each launch site in a pie chart</a:t>
            </a:r>
            <a:endParaRPr lang="en-US" sz="2800" dirty="0" err="1">
              <a:solidFill>
                <a:srgbClr val="0B49CB"/>
              </a:solidFill>
              <a:latin typeface="Abadi"/>
            </a:endParaRPr>
          </a:p>
        </p:txBody>
      </p:sp>
      <p:pic>
        <p:nvPicPr>
          <p:cNvPr id="2" name="Picture 3"/>
          <p:cNvPicPr>
            <a:picLocks noChangeAspect="1"/>
          </p:cNvPicPr>
          <p:nvPr/>
        </p:nvPicPr>
        <p:blipFill>
          <a:blip r:embed="rId2"/>
          <a:stretch>
            <a:fillRect/>
          </a:stretch>
        </p:blipFill>
        <p:spPr>
          <a:xfrm>
            <a:off x="824163" y="1505702"/>
            <a:ext cx="10643936" cy="4518358"/>
          </a:xfrm>
          <a:prstGeom prst="rect">
            <a:avLst/>
          </a:prstGeom>
        </p:spPr>
      </p:pic>
      <p:sp>
        <p:nvSpPr>
          <p:cNvPr id="4" name="TextBox 3"/>
          <p:cNvSpPr txBox="1"/>
          <p:nvPr/>
        </p:nvSpPr>
        <p:spPr>
          <a:xfrm>
            <a:off x="7341269" y="444366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As shown, KSC LC-39A has the highest success rate of all launch sites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388430"/>
            <a:ext cx="5660840" cy="53775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lang="en-US" sz="2200" b="1" dirty="0">
                <a:solidFill>
                  <a:schemeClr val="tx1"/>
                </a:solidFill>
                <a:latin typeface="IBM Plex Mono Text"/>
              </a:rPr>
              <a:t>Project background and context</a:t>
            </a:r>
            <a:endParaRPr lang="en-US" sz="2200" b="1" dirty="0">
              <a:solidFill>
                <a:schemeClr val="tx1"/>
              </a:solidFill>
              <a:latin typeface="IBM Plex Mono Text"/>
            </a:endParaRPr>
          </a:p>
          <a:p>
            <a:pPr>
              <a:lnSpc>
                <a:spcPct val="110000"/>
              </a:lnSpc>
            </a:pPr>
            <a:r>
              <a:rPr lang="en-US" sz="1900" dirty="0">
                <a:solidFill>
                  <a:schemeClr val="tx1"/>
                </a:solidFill>
                <a:latin typeface="IBM Plex Mono Tex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900">
              <a:solidFill>
                <a:schemeClr val="tx1"/>
              </a:solidFill>
            </a:endParaRPr>
          </a:p>
          <a:p>
            <a:pPr marL="0" indent="0">
              <a:buNone/>
            </a:pPr>
            <a:endParaRPr lang="en-US" sz="2200" b="1" dirty="0">
              <a:solidFill>
                <a:schemeClr val="tx1"/>
              </a:solidFill>
            </a:endParaRPr>
          </a:p>
          <a:p>
            <a:pPr>
              <a:spcBef>
                <a:spcPts val="1400"/>
              </a:spcBef>
            </a:pPr>
            <a:endParaRPr lang="en-US" sz="2200" dirty="0">
              <a:solidFill>
                <a:schemeClr val="tx1"/>
              </a:solidFill>
              <a:latin typeface="Abadi" panose="020B0604020104020204" pitchFamily="34" charset="0"/>
            </a:endParaRPr>
          </a:p>
        </p:txBody>
      </p:sp>
      <p:sp>
        <p:nvSpPr>
          <p:cNvPr id="2" name="TextBox 1"/>
          <p:cNvSpPr txBox="1"/>
          <p:nvPr/>
        </p:nvSpPr>
        <p:spPr>
          <a:xfrm>
            <a:off x="7261057" y="1385636"/>
            <a:ext cx="4086726" cy="240219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90000"/>
              </a:lnSpc>
              <a:spcBef>
                <a:spcPts val="1000"/>
              </a:spcBef>
            </a:pPr>
            <a:r>
              <a:rPr lang="en-US" sz="2200" b="1" dirty="0">
                <a:latin typeface="IBM Plex Mono Text"/>
              </a:rPr>
              <a:t>Problems you want to find answers</a:t>
            </a:r>
            <a:endParaRPr lang="en-US" sz="2200" b="1" dirty="0">
              <a:latin typeface="IBM Plex Mono Text"/>
            </a:endParaRPr>
          </a:p>
          <a:p>
            <a:pPr marL="285750" indent="-285750">
              <a:lnSpc>
                <a:spcPct val="90000"/>
              </a:lnSpc>
              <a:spcBef>
                <a:spcPts val="1000"/>
              </a:spcBef>
              <a:buFont typeface="Arial" panose="020B0604020202020204"/>
              <a:buChar char="•"/>
            </a:pPr>
            <a:r>
              <a:rPr lang="en-US" sz="1900" dirty="0">
                <a:latin typeface="IBM Plex Mono Text"/>
              </a:rPr>
              <a:t>Reasons of a successful landing?</a:t>
            </a:r>
            <a:endParaRPr lang="en-US" sz="1900" dirty="0">
              <a:latin typeface="IBM Plex Mono Text"/>
            </a:endParaRPr>
          </a:p>
          <a:p>
            <a:pPr marL="285750" indent="-285750">
              <a:lnSpc>
                <a:spcPct val="90000"/>
              </a:lnSpc>
              <a:spcBef>
                <a:spcPts val="1000"/>
              </a:spcBef>
              <a:buFont typeface="Arial" panose="020B0604020202020204"/>
              <a:buChar char="•"/>
            </a:pPr>
            <a:r>
              <a:rPr lang="en-US" sz="1900" dirty="0">
                <a:latin typeface="IBM Plex Mono Text"/>
              </a:rPr>
              <a:t>Connection between features that makes a landing successful?</a:t>
            </a:r>
            <a:endParaRPr lang="en-US" sz="1900" dirty="0">
              <a:latin typeface="IBM Plex Mono Text"/>
            </a:endParaRPr>
          </a:p>
          <a:p>
            <a:pPr marL="285750" indent="-285750">
              <a:lnSpc>
                <a:spcPct val="90000"/>
              </a:lnSpc>
              <a:spcBef>
                <a:spcPts val="1000"/>
              </a:spcBef>
              <a:buFont typeface="Arial" panose="020B0604020202020204"/>
              <a:buChar char="•"/>
            </a:pPr>
            <a:r>
              <a:rPr lang="en-US" sz="1900" dirty="0">
                <a:latin typeface="IBM Plex Mono Text"/>
              </a:rPr>
              <a:t>How to increase the success rate of the rocket?</a:t>
            </a:r>
            <a:endParaRPr lang="en-US" sz="1900" dirty="0">
              <a:latin typeface="IBM Plex Mono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 pie chart showing the launch site with the highest success rate</a:t>
            </a:r>
            <a:endParaRPr lang="en-US" dirty="0">
              <a:solidFill>
                <a:srgbClr val="0B49CB"/>
              </a:solidFill>
              <a:latin typeface="Abadi"/>
            </a:endParaRPr>
          </a:p>
        </p:txBody>
      </p:sp>
      <p:pic>
        <p:nvPicPr>
          <p:cNvPr id="2" name="Picture 3" descr="A picture containing shape&#10;&#10;Description automatically generated"/>
          <p:cNvPicPr>
            <a:picLocks noChangeAspect="1"/>
          </p:cNvPicPr>
          <p:nvPr/>
        </p:nvPicPr>
        <p:blipFill>
          <a:blip r:embed="rId2"/>
          <a:stretch>
            <a:fillRect/>
          </a:stretch>
        </p:blipFill>
        <p:spPr>
          <a:xfrm>
            <a:off x="854242" y="1556694"/>
            <a:ext cx="10854489" cy="4195795"/>
          </a:xfrm>
          <a:prstGeom prst="rect">
            <a:avLst/>
          </a:prstGeom>
        </p:spPr>
      </p:pic>
      <p:sp>
        <p:nvSpPr>
          <p:cNvPr id="4" name="TextBox 3"/>
          <p:cNvSpPr txBox="1"/>
          <p:nvPr/>
        </p:nvSpPr>
        <p:spPr>
          <a:xfrm>
            <a:off x="6619374" y="4353426"/>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mn-lt"/>
                <a:cs typeface="+mn-lt"/>
              </a:rPr>
              <a:t>KSC LC-39A has a success rate of 76.9% while its failure rate is only 23.1%</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for success rate by payload mass</a:t>
            </a:r>
            <a:endParaRPr lang="en-US" dirty="0">
              <a:solidFill>
                <a:srgbClr val="0B49CB"/>
              </a:solidFill>
              <a:latin typeface="Abadi"/>
            </a:endParaRPr>
          </a:p>
        </p:txBody>
      </p:sp>
      <p:pic>
        <p:nvPicPr>
          <p:cNvPr id="2" name="Picture 3" descr="Timeline&#10;&#10;Description automatically generated"/>
          <p:cNvPicPr>
            <a:picLocks noChangeAspect="1"/>
          </p:cNvPicPr>
          <p:nvPr/>
        </p:nvPicPr>
        <p:blipFill>
          <a:blip r:embed="rId2"/>
          <a:stretch>
            <a:fillRect/>
          </a:stretch>
        </p:blipFill>
        <p:spPr>
          <a:xfrm>
            <a:off x="2699084" y="1418354"/>
            <a:ext cx="6793831" cy="2447161"/>
          </a:xfrm>
          <a:prstGeom prst="rect">
            <a:avLst/>
          </a:prstGeom>
        </p:spPr>
      </p:pic>
      <p:pic>
        <p:nvPicPr>
          <p:cNvPr id="4" name="Picture 5" descr="Table&#10;&#10;Description automatically generated"/>
          <p:cNvPicPr>
            <a:picLocks noChangeAspect="1"/>
          </p:cNvPicPr>
          <p:nvPr/>
        </p:nvPicPr>
        <p:blipFill>
          <a:blip r:embed="rId3"/>
          <a:stretch>
            <a:fillRect/>
          </a:stretch>
        </p:blipFill>
        <p:spPr>
          <a:xfrm>
            <a:off x="2648953" y="3975802"/>
            <a:ext cx="6884068" cy="2174975"/>
          </a:xfrm>
          <a:prstGeom prst="rect">
            <a:avLst/>
          </a:prstGeom>
        </p:spPr>
      </p:pic>
      <p:sp>
        <p:nvSpPr>
          <p:cNvPr id="6" name="TextBox 5"/>
          <p:cNvSpPr txBox="1"/>
          <p:nvPr/>
        </p:nvSpPr>
        <p:spPr>
          <a:xfrm>
            <a:off x="593558" y="1586163"/>
            <a:ext cx="20012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It was observed that payloads less than 5000 kg has higher success rate than those above it</a:t>
            </a:r>
            <a:endParaRPr lang="en-US" dirty="0">
              <a:cs typeface="Calibri" panose="020F050202020403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Text, email&#10;&#10;Description automatically generated"/>
          <p:cNvPicPr>
            <a:picLocks noChangeAspect="1"/>
          </p:cNvPicPr>
          <p:nvPr/>
        </p:nvPicPr>
        <p:blipFill>
          <a:blip r:embed="rId2"/>
          <a:stretch>
            <a:fillRect/>
          </a:stretch>
        </p:blipFill>
        <p:spPr>
          <a:xfrm>
            <a:off x="4413584" y="1794117"/>
            <a:ext cx="7515726" cy="3500370"/>
          </a:xfrm>
          <a:prstGeom prst="rect">
            <a:avLst/>
          </a:prstGeom>
        </p:spPr>
      </p:pic>
      <p:pic>
        <p:nvPicPr>
          <p:cNvPr id="3" name="Picture 5" descr="Chart, bar chart&#10;&#10;Description automatically generated"/>
          <p:cNvPicPr>
            <a:picLocks noChangeAspect="1"/>
          </p:cNvPicPr>
          <p:nvPr/>
        </p:nvPicPr>
        <p:blipFill>
          <a:blip r:embed="rId3"/>
          <a:stretch>
            <a:fillRect/>
          </a:stretch>
        </p:blipFill>
        <p:spPr>
          <a:xfrm>
            <a:off x="112295" y="1795099"/>
            <a:ext cx="4247147" cy="1834040"/>
          </a:xfrm>
          <a:prstGeom prst="rect">
            <a:avLst/>
          </a:prstGeom>
        </p:spPr>
      </p:pic>
      <p:sp>
        <p:nvSpPr>
          <p:cNvPr id="6" name="TextBox 5"/>
          <p:cNvSpPr txBox="1"/>
          <p:nvPr/>
        </p:nvSpPr>
        <p:spPr>
          <a:xfrm>
            <a:off x="112295" y="3972426"/>
            <a:ext cx="381601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ea typeface="+mn-lt"/>
                <a:cs typeface="+mn-lt"/>
              </a:rPr>
              <a:t>The decision tree classifier was found to be the model with the highest classification accuracy</a:t>
            </a:r>
            <a:endParaRPr lang="en-US" sz="2000" b="1">
              <a:cs typeface="Calibri" panose="020F0502020204030204"/>
            </a:endParaRPr>
          </a:p>
          <a:p>
            <a:endParaRPr lang="en-US"/>
          </a:p>
          <a:p>
            <a:pPr algn="l"/>
            <a:endParaRPr lang="en-US" dirty="0">
              <a:cs typeface="Calibri" panose="020F050202020403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A picture containing application&#10;&#10;Description automatically generated"/>
          <p:cNvPicPr>
            <a:picLocks noChangeAspect="1"/>
          </p:cNvPicPr>
          <p:nvPr/>
        </p:nvPicPr>
        <p:blipFill>
          <a:blip r:embed="rId2"/>
          <a:stretch>
            <a:fillRect/>
          </a:stretch>
        </p:blipFill>
        <p:spPr>
          <a:xfrm>
            <a:off x="814137" y="1441465"/>
            <a:ext cx="5981700" cy="4325990"/>
          </a:xfrm>
          <a:prstGeom prst="rect">
            <a:avLst/>
          </a:prstGeom>
        </p:spPr>
      </p:pic>
      <p:sp>
        <p:nvSpPr>
          <p:cNvPr id="3" name="TextBox 2"/>
          <p:cNvSpPr txBox="1"/>
          <p:nvPr/>
        </p:nvSpPr>
        <p:spPr>
          <a:xfrm>
            <a:off x="7471611" y="1987216"/>
            <a:ext cx="317433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As shown in the confusion matrix, the model has a false positive problem. But in general it performed good.</a:t>
            </a:r>
            <a:endParaRPr lang="en-US" sz="2000" b="1" dirty="0">
              <a:cs typeface="Calibri" panose="020F050202020403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marL="0" indent="0">
              <a:buNone/>
            </a:pPr>
            <a:r>
              <a:rPr lang="en-US" sz="2200" dirty="0">
                <a:ea typeface="+mn-lt"/>
                <a:cs typeface="+mn-lt"/>
              </a:rPr>
              <a:t>It was concluded that:</a:t>
            </a:r>
            <a:endParaRPr lang="en-US" dirty="0">
              <a:cs typeface="Calibri" panose="020F0502020204030204"/>
            </a:endParaRPr>
          </a:p>
          <a:p>
            <a:r>
              <a:rPr lang="en-US" sz="2200" dirty="0">
                <a:cs typeface="Calibri" panose="020F0502020204030204"/>
              </a:rPr>
              <a:t>The more flight number a launch site has, it relates proportionally with its success rate.</a:t>
            </a:r>
            <a:endParaRPr lang="en-US" sz="2200" dirty="0">
              <a:cs typeface="Calibri" panose="020F0502020204030204"/>
            </a:endParaRPr>
          </a:p>
          <a:p>
            <a:r>
              <a:rPr lang="en-US" sz="2200" dirty="0">
                <a:ea typeface="+mn-lt"/>
                <a:cs typeface="+mn-lt"/>
              </a:rPr>
              <a:t>The rate of success has been on the rise from 2013 till 2020.</a:t>
            </a:r>
            <a:endParaRPr lang="en-US" sz="2200" dirty="0">
              <a:cs typeface="Calibri" panose="020F0502020204030204"/>
            </a:endParaRPr>
          </a:p>
          <a:p>
            <a:r>
              <a:rPr lang="en-US" sz="2200" dirty="0">
                <a:ea typeface="+mn-lt"/>
                <a:cs typeface="+mn-lt"/>
              </a:rPr>
              <a:t>Orbits ES-L1, GEO, HEO, SSO, VLEO had the highest success rate.</a:t>
            </a:r>
            <a:endParaRPr lang="en-US" dirty="0"/>
          </a:p>
          <a:p>
            <a:r>
              <a:rPr lang="en-US" sz="2200" dirty="0">
                <a:ea typeface="+mn-lt"/>
                <a:cs typeface="+mn-lt"/>
              </a:rPr>
              <a:t>KSC LC-39A had the most successful launches of any sites.</a:t>
            </a:r>
            <a:endParaRPr lang="en-US" dirty="0"/>
          </a:p>
          <a:p>
            <a:r>
              <a:rPr lang="en-US" sz="2200" dirty="0">
                <a:ea typeface="+mn-lt"/>
                <a:cs typeface="+mn-lt"/>
              </a:rPr>
              <a:t>The best machine learning algorithm was found to be the Decision tree classifier.</a:t>
            </a:r>
            <a:endParaRPr lang="en-US" dirty="0">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dirty="0"/>
          </a:p>
        </p:txBody>
      </p:sp>
      <p:pic>
        <p:nvPicPr>
          <p:cNvPr id="4" name="Content Placeholder 3" descr="methodelogy"/>
          <p:cNvPicPr>
            <a:picLocks noChangeAspect="1"/>
          </p:cNvPicPr>
          <p:nvPr>
            <p:ph idx="1"/>
          </p:nvPr>
        </p:nvPicPr>
        <p:blipFill>
          <a:blip r:embed="rId2"/>
          <a:stretch>
            <a:fillRect/>
          </a:stretch>
        </p:blipFill>
        <p:spPr>
          <a:xfrm>
            <a:off x="19050" y="-635"/>
            <a:ext cx="12146280" cy="68319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collected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processed</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collected using two methods:</a:t>
            </a:r>
            <a:endParaRPr lang="en-US" sz="1800"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a:endParaRPr>
          </a:p>
          <a:p>
            <a:pPr marL="285750" indent="-285750">
              <a:lnSpc>
                <a:spcPct val="100000"/>
              </a:lnSpc>
              <a:spcBef>
                <a:spcPts val="1400"/>
              </a:spcBef>
              <a:buFont typeface="Wingdings" panose="05000000000000000000" pitchFamily="34" charset="0"/>
              <a:buChar char="§"/>
            </a:pPr>
            <a:r>
              <a:rPr lang="en-US" sz="1800" dirty="0">
                <a:solidFill>
                  <a:schemeClr val="accent3">
                    <a:lumMod val="25000"/>
                  </a:schemeClr>
                </a:solidFill>
                <a:latin typeface="Abadi"/>
              </a:rPr>
              <a:t>Using the official SpaceX API </a:t>
            </a:r>
            <a:endParaRPr lang="en-US" sz="1800"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r>
              <a:rPr lang="en-US" sz="1800" dirty="0">
                <a:solidFill>
                  <a:schemeClr val="accent3">
                    <a:lumMod val="25000"/>
                  </a:schemeClr>
                </a:solidFill>
                <a:latin typeface="Abadi"/>
              </a:rPr>
              <a:t>      Data was collected by requesting it from the API and receiving a JSON response</a:t>
            </a:r>
            <a:endParaRPr lang="en-US" sz="18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      The JSON is then converted into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using </a:t>
            </a:r>
            <a:r>
              <a:rPr lang="en-US" sz="1800" dirty="0">
                <a:latin typeface="Consolas" panose="020B0609020204030204"/>
              </a:rPr>
              <a:t>.</a:t>
            </a:r>
            <a:r>
              <a:rPr lang="en-US" sz="1800" dirty="0" err="1">
                <a:latin typeface="Consolas" panose="020B0609020204030204"/>
              </a:rPr>
              <a:t>json_normalize</a:t>
            </a:r>
            <a:r>
              <a:rPr lang="en-US" sz="1800" dirty="0">
                <a:latin typeface="Consolas" panose="020B0609020204030204"/>
              </a:rPr>
              <a:t>() </a:t>
            </a:r>
            <a:r>
              <a:rPr lang="en-US" sz="1800" dirty="0">
                <a:solidFill>
                  <a:schemeClr val="accent3">
                    <a:lumMod val="25000"/>
                  </a:schemeClr>
                </a:solidFill>
                <a:latin typeface="Abadi"/>
              </a:rPr>
              <a:t>method.</a:t>
            </a:r>
            <a:endParaRPr lang="en-US" sz="1800"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endParaRPr lang="en-US" sz="1800" dirty="0">
              <a:solidFill>
                <a:schemeClr val="accent3">
                  <a:lumMod val="25000"/>
                </a:schemeClr>
              </a:solidFill>
              <a:latin typeface="Abadi"/>
            </a:endParaRPr>
          </a:p>
          <a:p>
            <a:pPr marL="285750" indent="-285750">
              <a:lnSpc>
                <a:spcPct val="100000"/>
              </a:lnSpc>
              <a:spcBef>
                <a:spcPts val="1400"/>
              </a:spcBef>
              <a:buFont typeface="Wingdings" panose="05000000000000000000" pitchFamily="34" charset="0"/>
              <a:buChar char="§"/>
            </a:pPr>
            <a:r>
              <a:rPr lang="en-US" sz="1800" dirty="0">
                <a:solidFill>
                  <a:schemeClr val="accent3">
                    <a:lumMod val="25000"/>
                  </a:schemeClr>
                </a:solidFill>
                <a:latin typeface="Abadi"/>
              </a:rPr>
              <a:t>And by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for web scraping of a Wikipedia page</a:t>
            </a:r>
            <a:endParaRPr lang="en-US" sz="1800">
              <a:solidFill>
                <a:schemeClr val="accent3">
                  <a:lumMod val="25000"/>
                </a:schemeClr>
              </a:solidFill>
              <a:cs typeface="Calibri" panose="020F0502020204030204"/>
            </a:endParaRPr>
          </a:p>
          <a:p>
            <a:pPr marL="0" indent="0">
              <a:lnSpc>
                <a:spcPct val="100000"/>
              </a:lnSpc>
              <a:spcBef>
                <a:spcPts val="1400"/>
              </a:spcBef>
              <a:buNone/>
            </a:pPr>
            <a:r>
              <a:rPr lang="en-US" sz="1800" dirty="0">
                <a:solidFill>
                  <a:schemeClr val="accent3">
                    <a:lumMod val="25000"/>
                  </a:schemeClr>
                </a:solidFill>
                <a:latin typeface="Abadi"/>
              </a:rPr>
              <a:t>     The HTML table that had the data needed was scraped and extracted</a:t>
            </a:r>
            <a:endParaRPr lang="en-US" sz="18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     Then the HTML table was converted into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and saved as a .csv</a:t>
            </a:r>
            <a:endParaRPr lang="en-US" sz="18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      </a:t>
            </a:r>
            <a:endParaRPr lang="en-US" sz="1800" dirty="0">
              <a:solidFill>
                <a:schemeClr val="accent3">
                  <a:lumMod val="25000"/>
                </a:schemeClr>
              </a:solidFill>
              <a:latin typeface="Abadi"/>
            </a:endParaRPr>
          </a:p>
          <a:p>
            <a:pPr marL="0" indent="0">
              <a:lnSpc>
                <a:spcPct val="100000"/>
              </a:lnSpc>
              <a:spcBef>
                <a:spcPts val="1400"/>
              </a:spcBef>
              <a:buNone/>
            </a:pPr>
            <a:endParaRPr lang="en-US" sz="2200" dirty="0">
              <a:solidFill>
                <a:srgbClr val="292929"/>
              </a:solidFill>
              <a:latin typeface="Abadi"/>
            </a:endParaRPr>
          </a:p>
          <a:p>
            <a:pPr marL="0" indent="0">
              <a:buNone/>
            </a:pPr>
            <a:endParaRPr lang="en-US">
              <a:cs typeface="Calibri" panose="020F0502020204030204"/>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xfrm>
            <a:off x="767715" y="1772920"/>
            <a:ext cx="518160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SpaceX RESTful API was used to collect, clean the data and perform some wrangling to it. </a:t>
            </a:r>
            <a:endParaRPr lang="en-US" sz="2200">
              <a:solidFill>
                <a:schemeClr val="accent3">
                  <a:lumMod val="25000"/>
                </a:schemeClr>
              </a:solidFill>
              <a:latin typeface="Abadi"/>
            </a:endParaRPr>
          </a:p>
          <a:p>
            <a:pPr>
              <a:lnSpc>
                <a:spcPct val="100000"/>
              </a:lnSpc>
              <a:spcBef>
                <a:spcPts val="1400"/>
              </a:spcBef>
            </a:pPr>
            <a:r>
              <a:rPr lang="en-US" sz="2200" dirty="0">
                <a:ea typeface="+mn-lt"/>
                <a:cs typeface="+mn-lt"/>
                <a:hlinkClick r:id="rId2"/>
              </a:rPr>
              <a:t>https://github.com/Ahmed-M-Osman/IBM-Capstone-Project/blob/master/Data%20Collection%20with%20API.ipynb</a:t>
            </a:r>
            <a:r>
              <a:rPr lang="en-US" sz="2200" dirty="0">
                <a:ea typeface="+mn-lt"/>
                <a:cs typeface="+mn-lt"/>
              </a:rPr>
              <a:t> </a:t>
            </a:r>
            <a:endParaRPr lang="en-US" sz="2200" dirty="0">
              <a:ea typeface="+mn-lt"/>
              <a:cs typeface="+mn-lt"/>
            </a:endParaRP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Picture 6" descr="Graphical user interface, text, application, email&#10;&#10;Description automatically generated"/>
          <p:cNvPicPr>
            <a:picLocks noChangeAspect="1"/>
          </p:cNvPicPr>
          <p:nvPr/>
        </p:nvPicPr>
        <p:blipFill rotWithShape="1">
          <a:blip r:embed="rId3"/>
          <a:srcRect l="12674" t="31011" r="8492" b="27640"/>
          <a:stretch>
            <a:fillRect/>
          </a:stretch>
        </p:blipFill>
        <p:spPr>
          <a:xfrm>
            <a:off x="606121" y="1988768"/>
            <a:ext cx="4427450" cy="1310755"/>
          </a:xfrm>
          <a:prstGeom prst="rect">
            <a:avLst/>
          </a:prstGeom>
        </p:spPr>
      </p:pic>
      <p:pic>
        <p:nvPicPr>
          <p:cNvPr id="7" name="Picture 7" descr="Graphical user interface, text, application, email&#10;&#10;Description automatically generated"/>
          <p:cNvPicPr>
            <a:picLocks noChangeAspect="1"/>
          </p:cNvPicPr>
          <p:nvPr/>
        </p:nvPicPr>
        <p:blipFill rotWithShape="1">
          <a:blip r:embed="rId3"/>
          <a:srcRect l="11688" t="36111" r="8052" b="22685"/>
          <a:stretch>
            <a:fillRect/>
          </a:stretch>
        </p:blipFill>
        <p:spPr>
          <a:xfrm>
            <a:off x="6732661" y="2849756"/>
            <a:ext cx="4423594" cy="1276730"/>
          </a:xfrm>
          <a:prstGeom prst="rect">
            <a:avLst/>
          </a:prstGeom>
        </p:spPr>
      </p:pic>
      <p:pic>
        <p:nvPicPr>
          <p:cNvPr id="8" name="Picture 8"/>
          <p:cNvPicPr>
            <a:picLocks noChangeAspect="1"/>
          </p:cNvPicPr>
          <p:nvPr/>
        </p:nvPicPr>
        <p:blipFill rotWithShape="1">
          <a:blip r:embed="rId3"/>
          <a:srcRect l="13247" t="34259" r="7532" b="23148"/>
          <a:stretch>
            <a:fillRect/>
          </a:stretch>
        </p:blipFill>
        <p:spPr>
          <a:xfrm>
            <a:off x="6732662" y="4174354"/>
            <a:ext cx="4423581" cy="1326648"/>
          </a:xfrm>
          <a:prstGeom prst="rect">
            <a:avLst/>
          </a:prstGeom>
        </p:spPr>
      </p:pic>
      <p:pic>
        <p:nvPicPr>
          <p:cNvPr id="9" name="Picture 9" descr="Graphical user interface, text, email&#10;&#10;Description automatically generated"/>
          <p:cNvPicPr>
            <a:picLocks noChangeAspect="1"/>
          </p:cNvPicPr>
          <p:nvPr/>
        </p:nvPicPr>
        <p:blipFill rotWithShape="1">
          <a:blip r:embed="rId3"/>
          <a:srcRect l="14026" t="31018" r="7792" b="12500"/>
          <a:stretch>
            <a:fillRect/>
          </a:stretch>
        </p:blipFill>
        <p:spPr>
          <a:xfrm>
            <a:off x="771970" y="5000446"/>
            <a:ext cx="4095976" cy="1676269"/>
          </a:xfrm>
          <a:prstGeom prst="rect">
            <a:avLst/>
          </a:prstGeom>
        </p:spPr>
      </p:pic>
      <p:cxnSp>
        <p:nvCxnSpPr>
          <p:cNvPr id="10" name="Connector: Elbow 9"/>
          <p:cNvCxnSpPr/>
          <p:nvPr/>
        </p:nvCxnSpPr>
        <p:spPr>
          <a:xfrm flipH="1">
            <a:off x="5284631" y="2134673"/>
            <a:ext cx="1489655" cy="37048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row: Down 10"/>
          <p:cNvSpPr/>
          <p:nvPr/>
        </p:nvSpPr>
        <p:spPr>
          <a:xfrm rot="16200000">
            <a:off x="5942897" y="2342135"/>
            <a:ext cx="193183" cy="160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rot="16200000">
            <a:off x="5942897" y="3705150"/>
            <a:ext cx="193183" cy="160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p:cNvSpPr/>
          <p:nvPr/>
        </p:nvSpPr>
        <p:spPr>
          <a:xfrm rot="16200000">
            <a:off x="5942897" y="4917910"/>
            <a:ext cx="193183" cy="160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p:cNvSpPr/>
          <p:nvPr/>
        </p:nvSpPr>
        <p:spPr>
          <a:xfrm rot="5400000">
            <a:off x="5180896" y="5755036"/>
            <a:ext cx="193183" cy="160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Screenshot (221)"/>
          <p:cNvPicPr>
            <a:picLocks noChangeAspect="1"/>
          </p:cNvPicPr>
          <p:nvPr/>
        </p:nvPicPr>
        <p:blipFill>
          <a:blip r:embed="rId4"/>
          <a:srcRect l="23422" t="34250" r="9839" b="22122"/>
          <a:stretch>
            <a:fillRect/>
          </a:stretch>
        </p:blipFill>
        <p:spPr>
          <a:xfrm>
            <a:off x="7087235" y="4551680"/>
            <a:ext cx="3597910" cy="1572895"/>
          </a:xfrm>
          <a:prstGeom prst="rect">
            <a:avLst/>
          </a:prstGeom>
        </p:spPr>
      </p:pic>
      <p:pic>
        <p:nvPicPr>
          <p:cNvPr id="30" name="Picture 29" descr="Screenshot (222)"/>
          <p:cNvPicPr>
            <a:picLocks noChangeAspect="1"/>
          </p:cNvPicPr>
          <p:nvPr/>
        </p:nvPicPr>
        <p:blipFill>
          <a:blip r:embed="rId5"/>
          <a:srcRect l="22833" t="32148" r="16333"/>
          <a:stretch>
            <a:fillRect/>
          </a:stretch>
        </p:blipFill>
        <p:spPr>
          <a:xfrm>
            <a:off x="2458085" y="4979670"/>
            <a:ext cx="2720975" cy="1707515"/>
          </a:xfrm>
          <a:prstGeom prst="rect">
            <a:avLst/>
          </a:prstGeom>
        </p:spPr>
      </p:pic>
      <p:pic>
        <p:nvPicPr>
          <p:cNvPr id="28" name="Picture 27" descr="Screenshot (220)"/>
          <p:cNvPicPr>
            <a:picLocks noChangeAspect="1"/>
          </p:cNvPicPr>
          <p:nvPr/>
        </p:nvPicPr>
        <p:blipFill>
          <a:blip r:embed="rId6"/>
          <a:srcRect l="22833" t="35306" r="10427" b="-398"/>
          <a:stretch>
            <a:fillRect/>
          </a:stretch>
        </p:blipFill>
        <p:spPr>
          <a:xfrm>
            <a:off x="7072630" y="2997200"/>
            <a:ext cx="3627755" cy="1502410"/>
          </a:xfrm>
          <a:prstGeom prst="rect">
            <a:avLst/>
          </a:prstGeom>
        </p:spPr>
      </p:pic>
      <p:pic>
        <p:nvPicPr>
          <p:cNvPr id="26" name="Content Placeholder 25" descr="Screenshot (219)"/>
          <p:cNvPicPr>
            <a:picLocks noChangeAspect="1"/>
          </p:cNvPicPr>
          <p:nvPr>
            <p:ph sz="half" idx="1"/>
          </p:nvPr>
        </p:nvPicPr>
        <p:blipFill>
          <a:blip r:embed="rId7"/>
          <a:srcRect l="22243" t="32113" r="8272" b="28627"/>
          <a:stretch>
            <a:fillRect/>
          </a:stretch>
        </p:blipFill>
        <p:spPr>
          <a:xfrm>
            <a:off x="7104380" y="1657350"/>
            <a:ext cx="3600450" cy="11442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r>
              <a:rPr lang="en-US" sz="2200" dirty="0">
                <a:ea typeface="+mn-lt"/>
                <a:cs typeface="+mn-lt"/>
              </a:rPr>
              <a:t>Web scrapping to a Wikipedia page that had Falcon 9 launch records was done with </a:t>
            </a:r>
            <a:r>
              <a:rPr lang="en-US" sz="2200" dirty="0" err="1">
                <a:ea typeface="+mn-lt"/>
                <a:cs typeface="+mn-lt"/>
              </a:rPr>
              <a:t>BeautifulSoup</a:t>
            </a:r>
            <a:r>
              <a:rPr lang="en-US" sz="2200" dirty="0">
                <a:ea typeface="+mn-lt"/>
                <a:cs typeface="+mn-lt"/>
              </a:rPr>
              <a:t>.</a:t>
            </a:r>
            <a:endParaRPr lang="en-US" sz="2200" dirty="0">
              <a:cs typeface="Calibri" panose="020F0502020204030204"/>
            </a:endParaRPr>
          </a:p>
          <a:p>
            <a:r>
              <a:rPr lang="en-US" sz="2200" dirty="0">
                <a:ea typeface="+mn-lt"/>
                <a:cs typeface="+mn-lt"/>
              </a:rPr>
              <a:t>The table was parsed and converted into a pandas </a:t>
            </a:r>
            <a:r>
              <a:rPr lang="en-US" sz="2200" dirty="0" err="1">
                <a:ea typeface="+mn-lt"/>
                <a:cs typeface="+mn-lt"/>
              </a:rPr>
              <a:t>dataframe</a:t>
            </a:r>
            <a:r>
              <a:rPr lang="en-US" sz="2200" dirty="0">
                <a:ea typeface="+mn-lt"/>
                <a:cs typeface="+mn-lt"/>
              </a:rPr>
              <a:t> and saved as a csv file.</a:t>
            </a:r>
            <a:endParaRPr lang="en-US" dirty="0">
              <a:cs typeface="Calibri" panose="020F0502020204030204"/>
            </a:endParaRPr>
          </a:p>
          <a:p>
            <a:pPr>
              <a:lnSpc>
                <a:spcPct val="100000"/>
              </a:lnSpc>
              <a:spcBef>
                <a:spcPts val="1400"/>
              </a:spcBef>
            </a:pPr>
            <a:r>
              <a:rPr lang="en-US" sz="2200" dirty="0">
                <a:ea typeface="+mn-lt"/>
                <a:cs typeface="+mn-lt"/>
                <a:hlinkClick r:id="rId2"/>
              </a:rPr>
              <a:t>https://github.com/Ahmed-M-Osman/IBM-Capstone-Project/blob/master/Data%20Collection%20with%20Web%20Scraping.ipynb</a:t>
            </a:r>
            <a:r>
              <a:rPr lang="en-US" sz="2200" dirty="0">
                <a:ea typeface="+mn-lt"/>
                <a:cs typeface="+mn-lt"/>
              </a:rPr>
              <a:t> </a:t>
            </a:r>
            <a:endParaRPr lang="en-US" sz="2200" dirty="0">
              <a:ea typeface="+mn-lt"/>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descr="Graphical user interface, text, application, email&#10;&#10;Description automatically generated"/>
          <p:cNvPicPr>
            <a:picLocks noChangeAspect="1"/>
          </p:cNvPicPr>
          <p:nvPr/>
        </p:nvPicPr>
        <p:blipFill rotWithShape="1">
          <a:blip r:embed="rId3"/>
          <a:srcRect l="-276" r="44077" b="-516"/>
          <a:stretch>
            <a:fillRect/>
          </a:stretch>
        </p:blipFill>
        <p:spPr>
          <a:xfrm>
            <a:off x="4764506" y="1428140"/>
            <a:ext cx="3141629" cy="2807922"/>
          </a:xfrm>
          <a:prstGeom prst="rect">
            <a:avLst/>
          </a:prstGeom>
        </p:spPr>
      </p:pic>
      <p:grpSp>
        <p:nvGrpSpPr>
          <p:cNvPr id="10" name="Group 9"/>
          <p:cNvGrpSpPr/>
          <p:nvPr/>
        </p:nvGrpSpPr>
        <p:grpSpPr>
          <a:xfrm>
            <a:off x="7982952" y="1428655"/>
            <a:ext cx="4133314" cy="4926315"/>
            <a:chOff x="6268452" y="807024"/>
            <a:chExt cx="4133314" cy="4926315"/>
          </a:xfrm>
        </p:grpSpPr>
        <p:pic>
          <p:nvPicPr>
            <p:cNvPr id="7" name="Picture 7" descr="Graphical user interface, text, application, email&#10;&#10;Description automatically generated"/>
            <p:cNvPicPr>
              <a:picLocks noChangeAspect="1"/>
            </p:cNvPicPr>
            <p:nvPr/>
          </p:nvPicPr>
          <p:blipFill rotWithShape="1">
            <a:blip r:embed="rId4"/>
            <a:srcRect l="-929" t="-2186" r="38080" b="34181"/>
            <a:stretch>
              <a:fillRect/>
            </a:stretch>
          </p:blipFill>
          <p:spPr>
            <a:xfrm>
              <a:off x="6268453" y="807024"/>
              <a:ext cx="4124705" cy="2502584"/>
            </a:xfrm>
            <a:prstGeom prst="rect">
              <a:avLst/>
            </a:prstGeom>
          </p:spPr>
        </p:pic>
        <p:pic>
          <p:nvPicPr>
            <p:cNvPr id="8" name="Picture 8" descr="Table&#10;&#10;Description automatically generated"/>
            <p:cNvPicPr>
              <a:picLocks noChangeAspect="1"/>
            </p:cNvPicPr>
            <p:nvPr/>
          </p:nvPicPr>
          <p:blipFill rotWithShape="1">
            <a:blip r:embed="rId5"/>
            <a:srcRect l="-161" t="-645" r="37299" b="41852"/>
            <a:stretch>
              <a:fillRect/>
            </a:stretch>
          </p:blipFill>
          <p:spPr>
            <a:xfrm>
              <a:off x="6268453" y="3311178"/>
              <a:ext cx="4120870" cy="1829716"/>
            </a:xfrm>
            <a:prstGeom prst="rect">
              <a:avLst/>
            </a:prstGeom>
          </p:spPr>
        </p:pic>
        <p:pic>
          <p:nvPicPr>
            <p:cNvPr id="9" name="Picture 9" descr="Graphical user interface, text, application&#10;&#10;Description automatically generated"/>
            <p:cNvPicPr>
              <a:picLocks noChangeAspect="1"/>
            </p:cNvPicPr>
            <p:nvPr/>
          </p:nvPicPr>
          <p:blipFill rotWithShape="1">
            <a:blip r:embed="rId6"/>
            <a:srcRect r="58939"/>
            <a:stretch>
              <a:fillRect/>
            </a:stretch>
          </p:blipFill>
          <p:spPr>
            <a:xfrm>
              <a:off x="6268452" y="5145212"/>
              <a:ext cx="4133314" cy="588127"/>
            </a:xfrm>
            <a:prstGeom prst="rect">
              <a:avLst/>
            </a:prstGeom>
          </p:spPr>
        </p:pic>
      </p:grpSp>
      <p:cxnSp>
        <p:nvCxnSpPr>
          <p:cNvPr id="12" name="Straight Arrow Connector 11"/>
          <p:cNvCxnSpPr/>
          <p:nvPr/>
        </p:nvCxnSpPr>
        <p:spPr>
          <a:xfrm flipV="1">
            <a:off x="7493668" y="2833437"/>
            <a:ext cx="814137" cy="80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10855</Words>
  <Application>WPS Presentation</Application>
  <PresentationFormat/>
  <Paragraphs>409</Paragraphs>
  <Slides>46</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46</vt:i4>
      </vt:variant>
    </vt:vector>
  </HeadingPairs>
  <TitlesOfParts>
    <vt:vector size="68"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IBM Plex Mono Text</vt:lpstr>
      <vt:lpstr>Wingdings</vt:lpstr>
      <vt:lpstr>Calibri</vt:lpstr>
      <vt:lpstr>Wingdings</vt:lpstr>
      <vt:lpstr>Consolas</vt:lpstr>
      <vt:lpstr>Microsoft YaHei</vt:lpstr>
      <vt:lpstr>Arial Unicode MS</vt:lpstr>
      <vt:lpstr>Calibri Light</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Ahmed</cp:lastModifiedBy>
  <cp:revision>3</cp:revision>
  <dcterms:created xsi:type="dcterms:W3CDTF">2022-05-21T13:31:50Z</dcterms:created>
  <dcterms:modified xsi:type="dcterms:W3CDTF">2022-05-21T13:42:33Z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F88AB6BE7C8C4DB3B778BFE79B461980</vt:lpwstr>
  </property>
  <property fmtid="{D5CDD505-2E9C-101B-9397-08002B2CF9AE}" pid="3" name="KSOProductBuildVer">
    <vt:lpwstr>1033-11.2.0.11130</vt:lpwstr>
  </property>
</Properties>
</file>